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598" r:id="rId2"/>
    <p:sldId id="495" r:id="rId3"/>
    <p:sldId id="496" r:id="rId4"/>
    <p:sldId id="497" r:id="rId5"/>
    <p:sldId id="556" r:id="rId6"/>
    <p:sldId id="617" r:id="rId7"/>
    <p:sldId id="618" r:id="rId8"/>
    <p:sldId id="559" r:id="rId9"/>
    <p:sldId id="448" r:id="rId10"/>
    <p:sldId id="447" r:id="rId11"/>
    <p:sldId id="399" r:id="rId12"/>
    <p:sldId id="444" r:id="rId13"/>
    <p:sldId id="586" r:id="rId14"/>
    <p:sldId id="587" r:id="rId15"/>
    <p:sldId id="584" r:id="rId16"/>
    <p:sldId id="560" r:id="rId17"/>
    <p:sldId id="562" r:id="rId18"/>
    <p:sldId id="563" r:id="rId19"/>
    <p:sldId id="564" r:id="rId20"/>
    <p:sldId id="619" r:id="rId21"/>
    <p:sldId id="599" r:id="rId22"/>
    <p:sldId id="568" r:id="rId23"/>
    <p:sldId id="583" r:id="rId24"/>
    <p:sldId id="585" r:id="rId25"/>
    <p:sldId id="597" r:id="rId26"/>
    <p:sldId id="600" r:id="rId27"/>
    <p:sldId id="601" r:id="rId28"/>
    <p:sldId id="602" r:id="rId29"/>
    <p:sldId id="603" r:id="rId30"/>
    <p:sldId id="604" r:id="rId31"/>
    <p:sldId id="605" r:id="rId32"/>
    <p:sldId id="606" r:id="rId33"/>
    <p:sldId id="607" r:id="rId34"/>
    <p:sldId id="608" r:id="rId35"/>
    <p:sldId id="609" r:id="rId36"/>
    <p:sldId id="613" r:id="rId37"/>
    <p:sldId id="616" r:id="rId38"/>
    <p:sldId id="620" r:id="rId39"/>
    <p:sldId id="622" r:id="rId40"/>
    <p:sldId id="623" r:id="rId41"/>
    <p:sldId id="621"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2F8"/>
    <a:srgbClr val="1EA6FF"/>
    <a:srgbClr val="FF00AE"/>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4" autoAdjust="0"/>
    <p:restoredTop sz="78408" autoAdjust="0"/>
  </p:normalViewPr>
  <p:slideViewPr>
    <p:cSldViewPr snapToObjects="1" showGuides="1">
      <p:cViewPr varScale="1">
        <p:scale>
          <a:sx n="71" d="100"/>
          <a:sy n="71" d="100"/>
        </p:scale>
        <p:origin x="-1312" y="-104"/>
      </p:cViewPr>
      <p:guideLst>
        <p:guide orient="horz" pos="575"/>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pPr/>
              <a:t>3/8/16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pPr/>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3/8/16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There are even algorithms in things like romantic dating, which this clever New Yorker cartoon captures.</a:t>
            </a:r>
            <a:r>
              <a:rPr lang="en-US" baseline="0" dirty="0" smtClean="0"/>
              <a:t> Actually it’s quite astute, you have an annoyed woman who says: “I’d like to meet the algorithm that thought we’d be a good match.” which kind of drives at an underlying issue with algorithms which is that they’re not accountable. </a:t>
            </a:r>
          </a:p>
          <a:p>
            <a:endParaRPr lang="en-US" baseline="0" dirty="0" smtClean="0"/>
          </a:p>
          <a:p>
            <a:r>
              <a:rPr lang="en-US" baseline="0" dirty="0" smtClean="0"/>
              <a:t>We don’t really know HOW they came to their decisions: whether that be a romantic match, or a search ranking, or what have you.</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428057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baseline="0" dirty="0" smtClean="0"/>
              <a:t>Which brings up a need to think more about algorithmic accountability: an emerging new dimension of investigative journalism that makes algorithms its focus and asks questions like … </a:t>
            </a:r>
          </a:p>
          <a:p>
            <a:endParaRPr lang="en-US" b="0" baseline="0" dirty="0" smtClean="0"/>
          </a:p>
          <a:p>
            <a:r>
              <a:rPr lang="en-US" b="0" baseline="0" dirty="0" smtClean="0"/>
              <a:t>We might employ methods like reverse engineering of an algorithm’s input-output relationship, or auditing to help characterize </a:t>
            </a:r>
            <a:r>
              <a:rPr lang="en-US" b="0" baseline="0" dirty="0" err="1" smtClean="0"/>
              <a:t>adapative</a:t>
            </a:r>
            <a:r>
              <a:rPr lang="en-US" b="0" baseline="0" dirty="0" smtClean="0"/>
              <a:t> and personalized algorithms</a:t>
            </a:r>
          </a:p>
          <a:p>
            <a:endParaRPr lang="en-US" b="0" baseline="0" dirty="0" smtClean="0"/>
          </a:p>
          <a:p>
            <a:r>
              <a:rPr lang="en-US" b="0" baseline="0" dirty="0" smtClean="0"/>
              <a:t>Now news orgs are also corporations that operate algorithms. What does it mean to have such an </a:t>
            </a:r>
            <a:r>
              <a:rPr lang="en-US" b="0" baseline="0" dirty="0" err="1" smtClean="0"/>
              <a:t>algo</a:t>
            </a:r>
            <a:r>
              <a:rPr lang="en-US" b="0" baseline="0" dirty="0" smtClean="0"/>
              <a:t> </a:t>
            </a:r>
            <a:r>
              <a:rPr lang="en-US" b="0" baseline="0" smtClean="0"/>
              <a:t>operating internally to a news org?</a:t>
            </a:r>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Algorithmic</a:t>
            </a:r>
            <a:r>
              <a:rPr lang="en-US" baseline="0" dirty="0" smtClean="0"/>
              <a:t> Power: decisions</a:t>
            </a:r>
          </a:p>
          <a:p>
            <a:endParaRPr lang="en-US" dirty="0" smtClean="0"/>
          </a:p>
          <a:p>
            <a:r>
              <a:rPr lang="en-US" dirty="0" smtClean="0"/>
              <a:t>Where</a:t>
            </a:r>
            <a:r>
              <a:rPr lang="en-US" baseline="0" dirty="0" smtClean="0"/>
              <a:t> does algorithmic power come from? </a:t>
            </a:r>
            <a:r>
              <a:rPr lang="en-US" dirty="0" smtClean="0"/>
              <a:t>Algorithms derive their power through the scale of their ability to make decisions over quantified data - give a couple examples</a:t>
            </a:r>
          </a:p>
          <a:p>
            <a:endParaRPr lang="en-US" dirty="0" smtClean="0"/>
          </a:p>
          <a:p>
            <a:r>
              <a:rPr lang="en-US" dirty="0" smtClean="0"/>
              <a:t>The crux of algorithmic power is really autonomous decision-making. We might start to assess algorithmic power by thinking about</a:t>
            </a:r>
            <a:r>
              <a:rPr lang="en-US" baseline="0" dirty="0" smtClean="0"/>
              <a:t> the atomic decisions that algorithms make. And they can be composed and composited to arrive at higher level operations like summarization. This framework can help identify what we might focus on when investigating an algorithm, and suggests questions: criteria, errors, biases in training data, editorial criteria. </a:t>
            </a:r>
          </a:p>
          <a:p>
            <a:endParaRPr lang="en-US" baseline="0" dirty="0" smtClean="0"/>
          </a:p>
          <a:p>
            <a:r>
              <a:rPr lang="en-US" baseline="0" dirty="0" smtClean="0"/>
              <a:t>Prioritization: fire-inspections in new york. </a:t>
            </a:r>
            <a:r>
              <a:rPr lang="en-US" baseline="0" dirty="0" err="1" smtClean="0"/>
              <a:t>Parollee</a:t>
            </a:r>
            <a:r>
              <a:rPr lang="en-US" baseline="0" dirty="0" smtClean="0"/>
              <a:t> attention, net neutrality</a:t>
            </a:r>
          </a:p>
          <a:p>
            <a:r>
              <a:rPr lang="en-US" baseline="0" dirty="0" smtClean="0"/>
              <a:t>Classification: </a:t>
            </a:r>
            <a:r>
              <a:rPr lang="en-US" baseline="0" dirty="0" err="1" smtClean="0"/>
              <a:t>contentID</a:t>
            </a:r>
            <a:r>
              <a:rPr lang="en-US" baseline="0" dirty="0" smtClean="0"/>
              <a:t> – infringing or not</a:t>
            </a:r>
          </a:p>
          <a:p>
            <a:r>
              <a:rPr lang="en-US" baseline="0" dirty="0" smtClean="0"/>
              <a:t>Association: </a:t>
            </a:r>
            <a:r>
              <a:rPr lang="en-US" baseline="0" dirty="0" err="1" smtClean="0"/>
              <a:t>google</a:t>
            </a:r>
            <a:r>
              <a:rPr lang="en-US" baseline="0" dirty="0" smtClean="0"/>
              <a:t> auto complete</a:t>
            </a:r>
          </a:p>
          <a:p>
            <a:r>
              <a:rPr lang="en-US" baseline="0" dirty="0" smtClean="0"/>
              <a:t>Filtering: Censorship on social media – e.g. </a:t>
            </a:r>
            <a:r>
              <a:rPr lang="en-US" baseline="0" dirty="0" err="1" smtClean="0"/>
              <a:t>chinese</a:t>
            </a:r>
            <a:r>
              <a:rPr lang="en-US" baseline="0" dirty="0" smtClean="0"/>
              <a:t> censorship or the filtering of child pornography from search results</a:t>
            </a:r>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225865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Yelp: Example of an algorithm affecting the market</a:t>
            </a:r>
            <a:r>
              <a:rPr lang="en-US" baseline="0" dirty="0" smtClean="0"/>
              <a:t> and business. </a:t>
            </a:r>
            <a:endParaRPr lang="en-US" dirty="0" smtClean="0"/>
          </a:p>
          <a:p>
            <a:endParaRPr lang="en-US" dirty="0" smtClean="0"/>
          </a:p>
          <a:p>
            <a:r>
              <a:rPr lang="en-US" dirty="0" smtClean="0"/>
              <a:t>Nice tag line “real people, real reviews” except that the problem is that sometimes they’re not real reviews, or they are, but Yelp</a:t>
            </a:r>
            <a:r>
              <a:rPr lang="en-US" baseline="0" dirty="0" smtClean="0"/>
              <a:t> doesn’t think they are. </a:t>
            </a:r>
          </a:p>
          <a:p>
            <a:endParaRPr lang="en-US" baseline="0" dirty="0" smtClean="0"/>
          </a:p>
          <a:p>
            <a:r>
              <a:rPr lang="en-US" baseline="0" dirty="0" smtClean="0"/>
              <a:t>Yelp employs an automated filter that tries to categorize whether a review is legitimate or not. As in the screen cap, the filtered reviews “are not factored </a:t>
            </a:r>
            <a:r>
              <a:rPr lang="en-US" baseline="0" dirty="0" err="1" smtClean="0"/>
              <a:t>int</a:t>
            </a:r>
            <a:r>
              <a:rPr lang="en-US" baseline="0" dirty="0" smtClean="0"/>
              <a:t> the businesses overall start rating”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4112167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a</a:t>
            </a:r>
            <a:r>
              <a:rPr lang="en-US" baseline="0" dirty="0" smtClean="0"/>
              <a:t> categorization algorithm like they use can make mistakes. It can make false positive (reviews that are legit but that are filtered out) and false negative (reviews that are fake but that are left intact). These errors can be tuned in different ways. </a:t>
            </a:r>
          </a:p>
          <a:p>
            <a:endParaRPr lang="en-US" baseline="0" dirty="0" smtClean="0"/>
          </a:p>
          <a:p>
            <a:r>
              <a:rPr lang="en-US" baseline="0" dirty="0" smtClean="0"/>
              <a:t>The essential business concern is that if the errors happen to leave more deleterious reviews intact while removing their better reviews it can affect their bottom line. Research has shown that a 1 start increase in reviews on yelp can increase business revenue by 5-9%</a:t>
            </a:r>
          </a:p>
          <a:p>
            <a:endParaRPr lang="en-US" baseline="0" dirty="0" smtClean="0"/>
          </a:p>
          <a:p>
            <a:r>
              <a:rPr lang="en-US" baseline="0" dirty="0" smtClean="0"/>
              <a:t>This has led to allegations that Yelp may be intentionally manipulating this in order to get businesses to buy advertising.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4112167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There’s another place where people are also getting political information</a:t>
            </a:r>
          </a:p>
          <a:p>
            <a:endParaRPr lang="en-US" baseline="0" dirty="0" smtClean="0"/>
          </a:p>
          <a:p>
            <a:r>
              <a:rPr lang="en-US" dirty="0" smtClean="0"/>
              <a:t>1.9M people in study Aug</a:t>
            </a:r>
            <a:r>
              <a:rPr lang="en-US" baseline="0" dirty="0" smtClean="0"/>
              <a:t> – Nov 2012. 12.3k responses to post-election survey</a:t>
            </a:r>
          </a:p>
          <a:p>
            <a:endParaRPr lang="en-US" baseline="0" dirty="0" smtClean="0"/>
          </a:p>
          <a:p>
            <a:r>
              <a:rPr lang="en-US" baseline="0" dirty="0" smtClean="0"/>
              <a:t>Tweak news feed – if any of your friends had shared a news story would boost so it was up top and more likely to see. Then survey 12k and ask how much they follow </a:t>
            </a:r>
            <a:r>
              <a:rPr lang="en-US" baseline="0" dirty="0" err="1" smtClean="0"/>
              <a:t>govt</a:t>
            </a:r>
            <a:r>
              <a:rPr lang="en-US" baseline="0" dirty="0" smtClean="0"/>
              <a:t> – </a:t>
            </a:r>
            <a:r>
              <a:rPr lang="en-US" baseline="0" dirty="0" err="1" smtClean="0"/>
              <a:t>ppl</a:t>
            </a:r>
            <a:r>
              <a:rPr lang="en-US" baseline="0" dirty="0" smtClean="0"/>
              <a:t> more interested in politics after being more exposed to more news. It was also shown to boost self-reported turnout voting “more likely to say they had voted” – had a stronger effect on people who were more </a:t>
            </a:r>
            <a:r>
              <a:rPr lang="en-US" baseline="0" dirty="0" err="1" smtClean="0"/>
              <a:t>ocassional</a:t>
            </a:r>
            <a:r>
              <a:rPr lang="en-US" baseline="0" dirty="0" smtClean="0"/>
              <a:t> in </a:t>
            </a:r>
            <a:r>
              <a:rPr lang="en-US" baseline="0" dirty="0" err="1" smtClean="0"/>
              <a:t>loggin</a:t>
            </a:r>
            <a:r>
              <a:rPr lang="en-US" baseline="0" dirty="0" smtClean="0"/>
              <a:t> in b/c </a:t>
            </a:r>
            <a:r>
              <a:rPr lang="en-US" baseline="0" dirty="0" err="1" smtClean="0"/>
              <a:t>ppl</a:t>
            </a:r>
            <a:r>
              <a:rPr lang="en-US" baseline="0" dirty="0" smtClean="0"/>
              <a:t> logging in everyday were already on the upper end of exposure.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2711792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So now that we’re seen some of the potential impacts of algorithms in online media, civic</a:t>
            </a:r>
            <a:r>
              <a:rPr lang="en-US" baseline="0" dirty="0" smtClean="0"/>
              <a:t> life, and commerce, let’s talk about how we might actually go investigate and make sense of algorithmic power. </a:t>
            </a:r>
            <a:endParaRPr lang="en-US" dirty="0" smtClean="0"/>
          </a:p>
          <a:p>
            <a:endParaRPr lang="en-US" dirty="0" smtClean="0"/>
          </a:p>
          <a:p>
            <a:r>
              <a:rPr lang="en-US" dirty="0" smtClean="0"/>
              <a:t>Algorithms may be black boxes, but they have two little holes in the side, one for inputting and one for outputting. And if you vary the inputs in enough different ways and pay close attention to the outputs, you can start piecing together a theory of how the </a:t>
            </a:r>
            <a:r>
              <a:rPr lang="en-US" dirty="0" err="1" smtClean="0"/>
              <a:t>algo</a:t>
            </a:r>
            <a:r>
              <a:rPr lang="en-US" dirty="0" smtClean="0"/>
              <a:t> works. </a:t>
            </a:r>
          </a:p>
          <a:p>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225865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At the WSJ they used reverse engineering to understand how online commerce sites like Staples dynamically set prices based on things like geography and browser history. This involved simulating thousands of surfing sessions and recording prices. </a:t>
            </a:r>
          </a:p>
          <a:p>
            <a:endParaRPr lang="en-US" dirty="0" smtClean="0"/>
          </a:p>
          <a:p>
            <a:r>
              <a:rPr lang="en-US" dirty="0" smtClean="0"/>
              <a:t>Also: </a:t>
            </a:r>
            <a:r>
              <a:rPr lang="en-US" dirty="0" err="1" smtClean="0"/>
              <a:t>rosetta</a:t>
            </a:r>
            <a:r>
              <a:rPr lang="en-US" baseline="0" dirty="0" smtClean="0"/>
              <a:t> stone, </a:t>
            </a:r>
            <a:r>
              <a:rPr lang="en-US" baseline="0" dirty="0" err="1" smtClean="0"/>
              <a:t>orbitz</a:t>
            </a:r>
            <a:r>
              <a:rPr lang="en-US" baseline="0" dirty="0" smtClean="0"/>
              <a:t>, home depot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240901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The tendency to see discount prices appeared to be tied most strongly to distance from an OfficeMax or Office Depot — Staples' main competitors.</a:t>
            </a:r>
          </a:p>
          <a:p>
            <a:r>
              <a:rPr lang="en-US" dirty="0" smtClean="0"/>
              <a:t>• ZIP Codes within about 20 miles of a competitor's store tended to see discount prices.</a:t>
            </a:r>
          </a:p>
          <a:p>
            <a:r>
              <a:rPr lang="en-US" dirty="0" smtClean="0"/>
              <a:t>• ZIP Codes farther away from a rival store tended to see higher prices, even more so if the ZIP Code contained a Staples store.</a:t>
            </a:r>
          </a:p>
          <a:p>
            <a:r>
              <a:rPr lang="en-US" dirty="0" smtClean="0"/>
              <a:t>• Cities (which were more likely to have Staples stores as well as competitor stores) tended to see discount prices in the Journal's tests as well.</a:t>
            </a:r>
          </a:p>
          <a:p>
            <a:r>
              <a:rPr lang="en-US" dirty="0" smtClean="0"/>
              <a:t>• The Journal also examined numerous other possible factors, including income and race, and found that none were tied as strongly to price as competitor-store locations.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2409012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The tendency to see discount prices appeared to be tied most strongly to distance from an OfficeMax or Office Depot — Staples' main competitors.</a:t>
            </a:r>
          </a:p>
          <a:p>
            <a:r>
              <a:rPr lang="en-US" b="1" dirty="0" smtClean="0"/>
              <a:t>• ZIP Codes within about 20 miles of a competitor's store tended to see discount prices.</a:t>
            </a:r>
          </a:p>
          <a:p>
            <a:r>
              <a:rPr lang="en-US" dirty="0" smtClean="0"/>
              <a:t>• ZIP Codes farther away from a rival store tended to see higher prices, even more so if the ZIP Code contained a Staples store.</a:t>
            </a:r>
          </a:p>
          <a:p>
            <a:r>
              <a:rPr lang="en-US" dirty="0" smtClean="0"/>
              <a:t>• Cities (which were more likely to have Staples stores as well as competitor stores) tended to see discount prices in the Journal's tests as well.</a:t>
            </a:r>
          </a:p>
          <a:p>
            <a:r>
              <a:rPr lang="en-US" dirty="0" smtClean="0"/>
              <a:t>• The Journal also examined numerous other possible factors, including income and race, and found that none were tied as strongly to price as competitor-store locations.</a:t>
            </a:r>
          </a:p>
          <a:p>
            <a:endParaRPr lang="en-US" dirty="0" smtClean="0"/>
          </a:p>
          <a:p>
            <a:endParaRPr lang="en-US" dirty="0" smtClean="0"/>
          </a:p>
          <a:p>
            <a:r>
              <a:rPr lang="en-US" dirty="0" smtClean="0"/>
              <a:t>What they found is that statistically speaking, the strongest correlation to price involved the distance to a rival’s store from the center of a zip code. Prices tend to be higher in areas with less competition, including rural or poor areas. </a:t>
            </a:r>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24090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Describe the service and how it works, discuss some of the advantages: better prices, more supply, more convenience for</a:t>
            </a:r>
            <a:r>
              <a:rPr lang="en-US" baseline="0" dirty="0" smtClean="0"/>
              <a:t> users, and disadvantages: sidesteps some regulation (lawsuit over blind passengers), makes it hard for drivers to negotiate b/c they are </a:t>
            </a:r>
            <a:r>
              <a:rPr lang="en-US" baseline="0" dirty="0" err="1" smtClean="0"/>
              <a:t>indep</a:t>
            </a:r>
            <a:r>
              <a:rPr lang="en-US" baseline="0" dirty="0" smtClean="0"/>
              <a:t> contractors.</a:t>
            </a:r>
          </a:p>
          <a:p>
            <a:endParaRPr lang="en-US" baseline="0" dirty="0" smtClean="0"/>
          </a:p>
          <a:p>
            <a:r>
              <a:rPr lang="en-US" baseline="0" dirty="0" smtClean="0"/>
              <a:t>Very </a:t>
            </a:r>
            <a:r>
              <a:rPr lang="en-US" baseline="0" dirty="0" err="1" smtClean="0"/>
              <a:t>apro</a:t>
            </a:r>
            <a:r>
              <a:rPr lang="en-US" baseline="0" dirty="0" smtClean="0"/>
              <a:t> </a:t>
            </a:r>
            <a:r>
              <a:rPr lang="en-US" baseline="0" dirty="0" err="1" smtClean="0"/>
              <a:t>po</a:t>
            </a:r>
            <a:r>
              <a:rPr lang="en-US" baseline="0" dirty="0" smtClean="0"/>
              <a:t> to talk about </a:t>
            </a:r>
            <a:r>
              <a:rPr lang="en-US" baseline="0" dirty="0" err="1" smtClean="0"/>
              <a:t>Uber</a:t>
            </a:r>
            <a:r>
              <a:rPr lang="en-US" baseline="0" dirty="0" smtClean="0"/>
              <a:t> in France where it’s very controversial.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4279352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Driving prices down through competition could be a good thing</a:t>
            </a:r>
          </a:p>
          <a:p>
            <a:r>
              <a:rPr lang="en-US" dirty="0" smtClean="0"/>
              <a:t>Location correlates</a:t>
            </a:r>
            <a:r>
              <a:rPr lang="en-US" baseline="0" dirty="0" smtClean="0"/>
              <a:t> with other demographic factors like income and race so you might incidentally discriminate racially</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2444442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Point is to step back and say that for</a:t>
            </a:r>
            <a:r>
              <a:rPr lang="en-US" baseline="0" dirty="0" smtClean="0"/>
              <a:t> any of these research methods we want to try to uncover interesting and newsworthy stories, which starts to point towards a general skepticism about what algorithms might be doing that’s not in our interests.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So what might make a story out of an algorithm? Maybe it’s discriminatory or unfair in some way. It makes a mistake that denies a service. It censors something. It’s output breaks a law or social norm. Or it falsely predicts something with real consequences. </a:t>
            </a:r>
          </a:p>
          <a:p>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225865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aseline="0" dirty="0" smtClean="0"/>
              <a:t>For FOIA: mention that it has been used to compel source code disclosure, and that it ultimately won out in against the FHA for calculation of carrier safety ratings; also mention the FOIPA idea and the need to rethink it to include audit trails.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1992, the Federal Highway Administration resisted disclosing the algorithm it used to compute safety ratings for carriers, but ultimately lost in court to a plaintiff that successfully argued that the government must disclose the weighting of factors used in that calculation</a:t>
            </a:r>
            <a:r>
              <a:rPr lang="en-US" dirty="0" smtClean="0">
                <a:effectLst/>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225865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There may be simpler alternatives to understand algorithms:</a:t>
            </a:r>
            <a:r>
              <a:rPr lang="en-US" baseline="0" dirty="0" smtClean="0"/>
              <a:t> </a:t>
            </a:r>
            <a:r>
              <a:rPr lang="en-US" dirty="0" smtClean="0"/>
              <a:t>you can poke and prod</a:t>
            </a:r>
            <a:r>
              <a:rPr lang="en-US" baseline="0" dirty="0" smtClean="0"/>
              <a:t> </a:t>
            </a:r>
            <a:r>
              <a:rPr lang="en-US" baseline="0" dirty="0" err="1" smtClean="0"/>
              <a:t>algos</a:t>
            </a:r>
            <a:r>
              <a:rPr lang="en-US" baseline="0" dirty="0" smtClean="0"/>
              <a:t> around you. </a:t>
            </a:r>
            <a:endParaRPr lang="en-US" dirty="0" smtClean="0"/>
          </a:p>
          <a:p>
            <a:endParaRPr lang="en-US" dirty="0" smtClean="0"/>
          </a:p>
          <a:p>
            <a:r>
              <a:rPr lang="en-US" dirty="0" smtClean="0"/>
              <a:t>Talk about FB as a curated news feed, that some are starting to poke and explore what</a:t>
            </a:r>
            <a:r>
              <a:rPr lang="en-US" baseline="0" dirty="0" smtClean="0"/>
              <a:t> triggers it: http://</a:t>
            </a:r>
            <a:r>
              <a:rPr lang="en-US" baseline="0" dirty="0" err="1" smtClean="0"/>
              <a:t>www.theatlantic.com</a:t>
            </a:r>
            <a:r>
              <a:rPr lang="en-US" baseline="0" dirty="0" smtClean="0"/>
              <a:t>/technology/archive/2014/08/tricking-</a:t>
            </a:r>
            <a:r>
              <a:rPr lang="en-US" baseline="0" dirty="0" err="1" smtClean="0"/>
              <a:t>facebooks</a:t>
            </a:r>
            <a:r>
              <a:rPr lang="en-US" baseline="0" dirty="0" smtClean="0"/>
              <a:t>-algorithm/375801/ - </a:t>
            </a:r>
          </a:p>
          <a:p>
            <a:endParaRPr lang="en-US" baseline="0" dirty="0" smtClean="0"/>
          </a:p>
          <a:p>
            <a:r>
              <a:rPr lang="en-US" baseline="0" dirty="0" smtClean="0"/>
              <a:t>There was another interesting story to mention from Wired, about the writer liking everything for 2 days and the feed getting totally polluted: http://</a:t>
            </a:r>
            <a:r>
              <a:rPr lang="en-US" baseline="0" dirty="0" err="1" smtClean="0"/>
              <a:t>www.wired.com</a:t>
            </a:r>
            <a:r>
              <a:rPr lang="en-US" baseline="0" dirty="0" smtClean="0"/>
              <a:t>/2014/08/i-liked-everything-i-saw-on-facebook-for-two-days-heres-what-it-did-to-me/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2711792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Note: READ THE PATENT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388171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369637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3056141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Convened about 50 people at Tow Center to talk through</a:t>
            </a:r>
            <a:r>
              <a:rPr lang="en-US" baseline="0" dirty="0" smtClean="0"/>
              <a:t> case studies and examine what we might make transparent. Transcribed all sessions and analyzed qualitatively.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991222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chance to advance the deontological ethics</a:t>
            </a:r>
            <a:r>
              <a:rPr lang="en-US" baseline="0" dirty="0" smtClean="0"/>
              <a:t> of algorithms by suggesting standards for what might be disclosed. One study suggested that professional codes of ethics had one of the largest impacts on journalist behavior (50%). </a:t>
            </a:r>
            <a:endParaRPr lang="en-US" dirty="0" smtClean="0"/>
          </a:p>
          <a:p>
            <a:endParaRPr lang="en-US" dirty="0" smtClean="0"/>
          </a:p>
          <a:p>
            <a:r>
              <a:rPr lang="en-US" dirty="0" smtClean="0"/>
              <a:t>There were broadly 5 areas that people felt would be interesting to have more transparency.</a:t>
            </a:r>
          </a:p>
          <a:p>
            <a:endParaRPr lang="en-US" dirty="0" smtClean="0"/>
          </a:p>
          <a:p>
            <a:r>
              <a:rPr lang="en-US" dirty="0" smtClean="0"/>
              <a:t>The role</a:t>
            </a:r>
            <a:r>
              <a:rPr lang="en-US" baseline="0" dirty="0" smtClean="0"/>
              <a:t> of humans in these processes was something that came up over and over.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Can we ever really disentangle</a:t>
            </a:r>
            <a:r>
              <a:rPr lang="en-US" baseline="0" dirty="0" smtClean="0"/>
              <a:t> the roles and decision of humans versus algorithms in specific algorithmic systems?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Talk about surge prices, and how they are algorithmically dictated.</a:t>
            </a:r>
            <a:r>
              <a:rPr lang="en-US" baseline="0" dirty="0" smtClean="0"/>
              <a:t> The algorithm tries to manipulate the price to stimulate more drivers to come out as well as to control the demand for the product. </a:t>
            </a:r>
          </a:p>
          <a:p>
            <a:endParaRPr lang="en-US" baseline="0" dirty="0" smtClean="0"/>
          </a:p>
          <a:p>
            <a:r>
              <a:rPr lang="en-US" baseline="0" dirty="0" smtClean="0"/>
              <a:t>Broaden out to other peer sharing platforms: things like </a:t>
            </a:r>
            <a:r>
              <a:rPr lang="en-US" baseline="0" dirty="0" err="1" smtClean="0"/>
              <a:t>Airbnb</a:t>
            </a:r>
            <a:r>
              <a:rPr lang="en-US" baseline="0" dirty="0" smtClean="0"/>
              <a:t> also use algorithms: it’s about trying to optimally match buyers and sellers in an algorithmically mediated market. The problem is that we have no idea how those </a:t>
            </a:r>
            <a:r>
              <a:rPr lang="en-US" baseline="0" dirty="0" err="1" smtClean="0"/>
              <a:t>algorithmsm</a:t>
            </a:r>
            <a:r>
              <a:rPr lang="en-US" baseline="0" dirty="0" smtClean="0"/>
              <a:t> are working.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2860656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30</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32</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One promising path forward is to align information disclosures in a way</a:t>
            </a:r>
            <a:r>
              <a:rPr lang="en-US" baseline="0" dirty="0" smtClean="0"/>
              <a:t> that enhance the user experience. </a:t>
            </a:r>
          </a:p>
          <a:p>
            <a:endParaRPr lang="en-US" baseline="0" dirty="0" smtClean="0"/>
          </a:p>
          <a:p>
            <a:r>
              <a:rPr lang="en-US" baseline="0" dirty="0" smtClean="0"/>
              <a:t>But other forms of transparency information are less relevant to the immediate UX and more for broader public: censorship, bias in attention.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535504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Connect back to challenge of</a:t>
            </a:r>
            <a:r>
              <a:rPr lang="en-US" baseline="0" dirty="0" smtClean="0"/>
              <a:t> transparency and how to make progress on that. </a:t>
            </a:r>
          </a:p>
          <a:p>
            <a:endParaRPr lang="en-US" baseline="0" dirty="0" smtClean="0"/>
          </a:p>
          <a:p>
            <a:r>
              <a:rPr lang="en-US" baseline="0" dirty="0" smtClean="0"/>
              <a:t>About 1 in 6 people tweaked the ranking in various ways. </a:t>
            </a:r>
          </a:p>
          <a:p>
            <a:endParaRPr lang="en-US" baseline="0" dirty="0" smtClean="0"/>
          </a:p>
          <a:p>
            <a:r>
              <a:rPr lang="en-US" baseline="0" dirty="0" smtClean="0"/>
              <a:t>Other presentation possibilities could include  an algorithmic transparency report, or use NLG algorithms to explain how a decision was reached.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34</a:t>
            </a:fld>
            <a:endParaRPr lang="en-US"/>
          </a:p>
        </p:txBody>
      </p:sp>
    </p:spTree>
    <p:extLst>
      <p:ext uri="{BB962C8B-B14F-4D97-AF65-F5344CB8AC3E}">
        <p14:creationId xmlns:p14="http://schemas.microsoft.com/office/powerpoint/2010/main" val="101261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Spend 12 minutes on this</a:t>
            </a:r>
            <a:r>
              <a:rPr lang="en-US" baseline="0" dirty="0" smtClean="0"/>
              <a:t> and generate as many index cards as possible. </a:t>
            </a:r>
          </a:p>
          <a:p>
            <a:endParaRPr lang="en-US" baseline="0" dirty="0" smtClean="0"/>
          </a:p>
          <a:p>
            <a:r>
              <a:rPr lang="en-US" baseline="0" dirty="0" smtClean="0"/>
              <a:t>Could think about education, politics, online media, medicine, transportation, finance / economics </a:t>
            </a:r>
            <a:r>
              <a:rPr lang="is-IS" baseline="0" dirty="0" smtClean="0"/>
              <a:t>… lots of areas.</a:t>
            </a:r>
          </a:p>
          <a:p>
            <a:endParaRPr lang="is-IS" baseline="0" dirty="0" smtClean="0"/>
          </a:p>
          <a:p>
            <a:r>
              <a:rPr lang="is-IS" baseline="0" dirty="0" smtClean="0"/>
              <a:t>Consequences could include discrimination, censorship, false predictions, denial of services, violation of privacy, break a law or social norm; could also be unintended side effects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37</a:t>
            </a:fld>
            <a:endParaRPr lang="en-US"/>
          </a:p>
        </p:txBody>
      </p:sp>
    </p:spTree>
    <p:extLst>
      <p:ext uri="{BB962C8B-B14F-4D97-AF65-F5344CB8AC3E}">
        <p14:creationId xmlns:p14="http://schemas.microsoft.com/office/powerpoint/2010/main" val="1265646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Spend 15 minutes on this</a:t>
            </a:r>
            <a:r>
              <a:rPr lang="en-US" baseline="0" dirty="0" smtClean="0"/>
              <a:t> and generate as many index cards </a:t>
            </a:r>
            <a:r>
              <a:rPr lang="en-US" baseline="0" smtClean="0"/>
              <a:t>as possible. </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38</a:t>
            </a:fld>
            <a:endParaRPr lang="en-US"/>
          </a:p>
        </p:txBody>
      </p:sp>
    </p:spTree>
    <p:extLst>
      <p:ext uri="{BB962C8B-B14F-4D97-AF65-F5344CB8AC3E}">
        <p14:creationId xmlns:p14="http://schemas.microsoft.com/office/powerpoint/2010/main" val="1265646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39</a:t>
            </a:fld>
            <a:endParaRPr lang="en-US"/>
          </a:p>
        </p:txBody>
      </p:sp>
    </p:spTree>
    <p:extLst>
      <p:ext uri="{BB962C8B-B14F-4D97-AF65-F5344CB8AC3E}">
        <p14:creationId xmlns:p14="http://schemas.microsoft.com/office/powerpoint/2010/main" val="1265646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40</a:t>
            </a:fld>
            <a:endParaRPr lang="en-US"/>
          </a:p>
        </p:txBody>
      </p:sp>
    </p:spTree>
    <p:extLst>
      <p:ext uri="{BB962C8B-B14F-4D97-AF65-F5344CB8AC3E}">
        <p14:creationId xmlns:p14="http://schemas.microsoft.com/office/powerpoint/2010/main" val="1265646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Why does this investigation matter? We</a:t>
            </a:r>
            <a:r>
              <a:rPr lang="en-US" baseline="0" dirty="0" smtClean="0"/>
              <a:t> want to know about potential price discrimination that the algorithm might facilitate. We want to know whether some neighborhoods have better service than others, and if there are correlations to socio economics. </a:t>
            </a:r>
          </a:p>
          <a:p>
            <a:endParaRPr lang="en-US" baseline="0" dirty="0" smtClean="0"/>
          </a:p>
          <a:p>
            <a:r>
              <a:rPr lang="en-US" baseline="0" dirty="0" smtClean="0"/>
              <a:t>The worry is that the worst served neighborhoods have the least supply of </a:t>
            </a:r>
            <a:r>
              <a:rPr lang="en-US" baseline="0" dirty="0" err="1" smtClean="0"/>
              <a:t>uber</a:t>
            </a:r>
            <a:r>
              <a:rPr lang="en-US" baseline="0" dirty="0" smtClean="0"/>
              <a:t> vehicles, which might lead to higher surge prices and an deleterious feedback loop which drives prices even higher in those neighborhoods. </a:t>
            </a:r>
          </a:p>
          <a:p>
            <a:endParaRPr lang="en-US" baseline="0" dirty="0" smtClean="0"/>
          </a:p>
          <a:p>
            <a:r>
              <a:rPr lang="en-US" sz="1200" b="1" dirty="0" smtClean="0">
                <a:solidFill>
                  <a:srgbClr val="000000"/>
                </a:solidFill>
                <a:latin typeface="Gill Sans"/>
                <a:cs typeface="Gill Sans"/>
              </a:rPr>
              <a:t>What do surge prices depend on? </a:t>
            </a:r>
          </a:p>
          <a:p>
            <a:r>
              <a:rPr lang="en-US" sz="1200" dirty="0" smtClean="0">
                <a:solidFill>
                  <a:schemeClr val="bg1">
                    <a:lumMod val="50000"/>
                  </a:schemeClr>
                </a:solidFill>
                <a:latin typeface="Gill Sans"/>
                <a:cs typeface="Gill Sans"/>
              </a:rPr>
              <a:t>Weather? </a:t>
            </a:r>
          </a:p>
          <a:p>
            <a:r>
              <a:rPr lang="en-US" sz="1200" dirty="0" smtClean="0">
                <a:solidFill>
                  <a:schemeClr val="bg1">
                    <a:lumMod val="50000"/>
                  </a:schemeClr>
                </a:solidFill>
                <a:latin typeface="Gill Sans"/>
                <a:cs typeface="Gill Sans"/>
              </a:rPr>
              <a:t>Location? </a:t>
            </a:r>
          </a:p>
          <a:p>
            <a:r>
              <a:rPr lang="en-US" sz="1200" dirty="0" smtClean="0">
                <a:solidFill>
                  <a:schemeClr val="bg1">
                    <a:lumMod val="50000"/>
                  </a:schemeClr>
                </a:solidFill>
                <a:latin typeface="Gill Sans"/>
                <a:cs typeface="Gill Sans"/>
              </a:rPr>
              <a:t>Supply? </a:t>
            </a:r>
          </a:p>
          <a:p>
            <a:r>
              <a:rPr lang="en-US" sz="1200" dirty="0" smtClean="0">
                <a:solidFill>
                  <a:schemeClr val="bg1">
                    <a:lumMod val="50000"/>
                  </a:schemeClr>
                </a:solidFill>
                <a:latin typeface="Gill Sans"/>
                <a:cs typeface="Gill Sans"/>
              </a:rPr>
              <a:t>Length of trip? </a:t>
            </a:r>
          </a:p>
          <a:p>
            <a:r>
              <a:rPr lang="en-US" sz="1200" dirty="0" smtClean="0">
                <a:solidFill>
                  <a:schemeClr val="bg1">
                    <a:lumMod val="50000"/>
                  </a:schemeClr>
                </a:solidFill>
                <a:latin typeface="Gill Sans"/>
                <a:cs typeface="Gill Sans"/>
              </a:rPr>
              <a:t>User profile or history?</a:t>
            </a:r>
          </a:p>
          <a:p>
            <a:r>
              <a:rPr lang="en-US" sz="1200" dirty="0" smtClean="0">
                <a:solidFill>
                  <a:schemeClr val="bg1">
                    <a:lumMod val="50000"/>
                  </a:schemeClr>
                </a:solidFill>
                <a:latin typeface="Gill Sans"/>
                <a:cs typeface="Gill Sans"/>
              </a:rPr>
              <a:t>Other factors?</a:t>
            </a:r>
          </a:p>
          <a:p>
            <a:endParaRPr lang="en-US" sz="1200" dirty="0" smtClean="0">
              <a:solidFill>
                <a:schemeClr val="bg1">
                  <a:lumMod val="50000"/>
                </a:schemeClr>
              </a:solidFill>
              <a:latin typeface="Gill Sans"/>
              <a:cs typeface="Gill Sans"/>
            </a:endParaRPr>
          </a:p>
          <a:p>
            <a:r>
              <a:rPr lang="en-US" sz="1200" dirty="0" smtClean="0">
                <a:solidFill>
                  <a:schemeClr val="bg1">
                    <a:lumMod val="50000"/>
                  </a:schemeClr>
                </a:solidFill>
                <a:latin typeface="Gill Sans"/>
                <a:cs typeface="Gill Sans"/>
              </a:rPr>
              <a:t>Do surge prices even work to get more supply?</a:t>
            </a:r>
          </a:p>
          <a:p>
            <a:endParaRPr lang="en-US" sz="1200" dirty="0" smtClean="0">
              <a:solidFill>
                <a:srgbClr val="000000"/>
              </a:solidFill>
              <a:latin typeface="Gill Sans"/>
              <a:cs typeface="Gill Sans"/>
            </a:endParaRPr>
          </a:p>
          <a:p>
            <a:r>
              <a:rPr lang="en-US" sz="1200" dirty="0" smtClean="0">
                <a:latin typeface="Gill Sans"/>
                <a:cs typeface="Gill Sans"/>
              </a:rPr>
              <a:t>How can we investigate this algorithm?</a:t>
            </a:r>
          </a:p>
          <a:p>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353836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So back to the original question of whether </a:t>
            </a:r>
            <a:r>
              <a:rPr lang="en-US" baseline="0" dirty="0" err="1" smtClean="0"/>
              <a:t>uber</a:t>
            </a:r>
            <a:r>
              <a:rPr lang="en-US" baseline="0" dirty="0" smtClean="0"/>
              <a:t> surge pricing actually works. </a:t>
            </a:r>
          </a:p>
          <a:p>
            <a:endParaRPr lang="en-US" baseline="0" dirty="0" smtClean="0"/>
          </a:p>
          <a:p>
            <a:r>
              <a:rPr lang="en-US" baseline="0" dirty="0" smtClean="0"/>
              <a:t>I collected 4 weeks worth of data from </a:t>
            </a:r>
            <a:r>
              <a:rPr lang="en-US" baseline="0" dirty="0" err="1" smtClean="0"/>
              <a:t>Ubers</a:t>
            </a:r>
            <a:r>
              <a:rPr lang="en-US" baseline="0" dirty="0" smtClean="0"/>
              <a:t> own </a:t>
            </a:r>
            <a:r>
              <a:rPr lang="en-US" baseline="0" dirty="0" err="1" smtClean="0"/>
              <a:t>api</a:t>
            </a:r>
            <a:r>
              <a:rPr lang="en-US" baseline="0" dirty="0" smtClean="0"/>
              <a:t> and started asking questions, like how often does the price actually change? You can see neighborhood level patterns, as well as spikes.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3538369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Prices change very frequently making it unlikely that drivers can</a:t>
            </a:r>
            <a:r>
              <a:rPr lang="en-US" baseline="0" dirty="0" smtClean="0"/>
              <a:t> react to prices -&gt; Not working as claimed</a:t>
            </a:r>
          </a:p>
          <a:p>
            <a:r>
              <a:rPr lang="en-US" baseline="0" dirty="0" smtClean="0"/>
              <a:t>Estimated wait times do decrease within a few minutes of a surge in the area -&gt; working as expected</a:t>
            </a:r>
          </a:p>
          <a:p>
            <a:r>
              <a:rPr lang="en-US" baseline="0" dirty="0" smtClean="0"/>
              <a:t>Appears to redistribute drivers from one area to another</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2444442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service quality at a given location can be roughly measured as the estimated waiting time for a car. The less cars are within range of a rider, the longer that rider has to wait to get picked up, and the worse their experience.</a:t>
            </a:r>
          </a:p>
          <a:p>
            <a:endParaRPr lang="en-US" dirty="0" smtClean="0"/>
          </a:p>
          <a:p>
            <a:r>
              <a:rPr lang="en-US" dirty="0" smtClean="0"/>
              <a:t>If the </a:t>
            </a:r>
            <a:r>
              <a:rPr lang="en-US" dirty="0" err="1" smtClean="0"/>
              <a:t>Uber</a:t>
            </a:r>
            <a:r>
              <a:rPr lang="en-US" dirty="0" smtClean="0"/>
              <a:t> system is working as advertised we would expect price surges to come into effect to keep estimated waiting times in check as demand increases. The next graph shows how estimated waiting times correlate to changes in prices after some amount of time has passed for drivers to react. </a:t>
            </a:r>
          </a:p>
          <a:p>
            <a:endParaRPr lang="en-US" dirty="0" smtClean="0"/>
          </a:p>
          <a:p>
            <a:r>
              <a:rPr lang="en-US" dirty="0" smtClean="0"/>
              <a:t>The chart shows that in some locations an increase in price led to decreased estimated waiting times within a minute or two, such as in the Navy Yard, George Washington University, and K St. areas. But on U St. and Adams Morgan, the response was more muted: several minutes after a price spike the wait times were still going up, albeit less severely. The evidence here is mixed. The pricing system is working to reduce estimated wait times, but it seems to be working better in some neighborhoods than in others.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182043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 pricing algorithm seems to work somewhat for reducing wait times for cars when surge pricing kicks in. But the pricing is highly localized and is changing frequently. Is it really getting more cars on the road, or is it attracting drivers already on the road toward neighborhoods with surge prices? The data in fact suggests the latter: when prices are higher in one neighborhood it saps capacity away from an adjacent neighborhood. For instance, if surge pricing is higher on U St. or K St. I found that the estimated waiting time, the service quality, suffers in the Navy Yard. As the next chart shows, if the price is 1.8x higher on U St. than in Navy Yard this means a rider in Navy Yard would have to wait on average 40 seconds longer for a pick-up. </a:t>
            </a:r>
          </a:p>
          <a:p>
            <a:endParaRPr lang="en-US" dirty="0" smtClean="0"/>
          </a:p>
          <a:p>
            <a:r>
              <a:rPr lang="en-US" dirty="0" smtClean="0"/>
              <a:t>Instead of getting more drivers on the road, </a:t>
            </a:r>
            <a:r>
              <a:rPr lang="en-US" dirty="0" err="1" smtClean="0"/>
              <a:t>Uber’s</a:t>
            </a:r>
            <a:r>
              <a:rPr lang="en-US" dirty="0" smtClean="0"/>
              <a:t> surge pricing appears to deplete drivers in adjacent areas. A price hike in one area means drivers move there, but away from another, leaving it underserved. If someone in the newly underserved area now needs a car they wait longer, or a surge price has to come into effect to get a car over there. At the end of the day the </a:t>
            </a:r>
            <a:r>
              <a:rPr lang="en-US" dirty="0" err="1" smtClean="0"/>
              <a:t>Uber</a:t>
            </a:r>
            <a:r>
              <a:rPr lang="en-US" dirty="0" smtClean="0"/>
              <a:t> system is about re-allocation of supply. And this raises interesting questions about which neighborhoods “deserve” to have higher service quality. Higher prices for some means worse service quality for others.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3038183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Slide with word cloud: The basic idea here is that not just in romance, but in many walks of life we’re now turning over important decisions to algorithms. Point out some of these examples and perhaps provide a sentence</a:t>
            </a:r>
            <a:r>
              <a:rPr lang="en-US" baseline="0" dirty="0" smtClean="0"/>
              <a:t> of context. </a:t>
            </a:r>
            <a:endParaRPr lang="en-US" dirty="0" smtClean="0"/>
          </a:p>
          <a:p>
            <a:endParaRPr lang="en-US" dirty="0" smtClean="0"/>
          </a:p>
          <a:p>
            <a:r>
              <a:rPr lang="en-US" dirty="0" smtClean="0"/>
              <a:t>Why</a:t>
            </a:r>
            <a:r>
              <a:rPr lang="en-US" baseline="0" dirty="0" smtClean="0"/>
              <a:t> this matters for journalism is that these algorithms wield an increasing amount of power over us, but we have little clarity over how they operate and exert that power. </a:t>
            </a:r>
            <a:endParaRPr lang="en-US" dirty="0" smtClean="0"/>
          </a:p>
          <a:p>
            <a:endParaRPr lang="en-US" dirty="0" smtClean="0"/>
          </a:p>
          <a:p>
            <a:r>
              <a:rPr lang="en-US" dirty="0" smtClean="0"/>
              <a:t>Interesting to mention: http://</a:t>
            </a:r>
            <a:r>
              <a:rPr lang="en-US" dirty="0" err="1" smtClean="0"/>
              <a:t>mobile.nytimes.com</a:t>
            </a:r>
            <a:r>
              <a:rPr lang="en-US" dirty="0" smtClean="0"/>
              <a:t>/2014/08/11/opinion/</a:t>
            </a:r>
            <a:r>
              <a:rPr lang="en-US" dirty="0" err="1" smtClean="0"/>
              <a:t>sentencing-by-the-numbers.html?referrer</a:t>
            </a:r>
            <a:r>
              <a:rPr lang="en-US" dirty="0" smtClean="0"/>
              <a:t>=&amp;_r=3</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225865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3/8/16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3/8/16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3/8/16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3/8/16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3/8/16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3/8/16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462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3/8/16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xStyles>
    <p:titleStyle>
      <a:lvl1pPr algn="ctr" defTabSz="457200" rtl="0" eaLnBrk="1" latinLnBrk="0" hangingPunct="1">
        <a:spcBef>
          <a:spcPct val="0"/>
        </a:spcBef>
        <a:buNone/>
        <a:defRPr sz="4400" b="1" kern="1200">
          <a:solidFill>
            <a:schemeClr val="bg1">
              <a:lumMod val="75000"/>
            </a:schemeClr>
          </a:solidFill>
          <a:latin typeface="Gill Sans MT"/>
          <a:ea typeface="+mj-ea"/>
          <a:cs typeface="Gill Sans MT"/>
        </a:defRPr>
      </a:lvl1pPr>
    </p:titleStyle>
    <p:bodyStyle>
      <a:lvl1pPr marL="0" indent="0" algn="l" defTabSz="457200" rtl="0" eaLnBrk="1" latinLnBrk="0" hangingPunct="1">
        <a:spcBef>
          <a:spcPts val="0"/>
        </a:spcBef>
        <a:buFontTx/>
        <a:buNone/>
        <a:defRPr sz="3600" b="1" kern="1200">
          <a:solidFill>
            <a:schemeClr val="tx1"/>
          </a:solidFill>
          <a:latin typeface="Gill Sans"/>
          <a:ea typeface="+mn-ea"/>
          <a:cs typeface="Gill Sans"/>
        </a:defRPr>
      </a:lvl1pPr>
      <a:lvl2pPr marL="0" indent="0" algn="l" defTabSz="457200" rtl="0" eaLnBrk="1" latinLnBrk="0" hangingPunct="1">
        <a:spcBef>
          <a:spcPts val="0"/>
        </a:spcBef>
        <a:buFont typeface="Arial"/>
        <a:buNone/>
        <a:defRPr sz="2800" kern="1200">
          <a:solidFill>
            <a:schemeClr val="tx1">
              <a:lumMod val="65000"/>
              <a:lumOff val="35000"/>
            </a:schemeClr>
          </a:solidFill>
          <a:latin typeface="Gill Sans"/>
          <a:ea typeface="+mn-ea"/>
          <a:cs typeface="Gill Sans"/>
        </a:defRPr>
      </a:lvl2pPr>
      <a:lvl3pPr marL="914400" indent="0" algn="l" defTabSz="457200" rtl="0" eaLnBrk="1" latinLnBrk="0" hangingPunct="1">
        <a:spcBef>
          <a:spcPct val="20000"/>
        </a:spcBef>
        <a:buFont typeface="Arial"/>
        <a:buNone/>
        <a:defRPr sz="2400" kern="1200">
          <a:solidFill>
            <a:schemeClr val="tx1"/>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Gill Sans"/>
          <a:ea typeface="+mn-ea"/>
          <a:cs typeface="Gill Sans"/>
        </a:defRPr>
      </a:lvl4pPr>
      <a:lvl5pPr marL="1828800" indent="0" algn="l" defTabSz="457200" rtl="0" eaLnBrk="1" latinLnBrk="0" hangingPunct="1">
        <a:spcBef>
          <a:spcPct val="20000"/>
        </a:spcBef>
        <a:buFont typeface="Arial"/>
        <a:buNone/>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5.jpeg"/><Relationship Id="rId6" Type="http://schemas.microsoft.com/office/2007/relationships/hdphoto" Target="../media/hdphoto2.wdp"/><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jpeg"/><Relationship Id="rId10"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1397000"/>
            <a:ext cx="8839201" cy="3327401"/>
          </a:xfrm>
          <a:prstGeom prst="rect">
            <a:avLst/>
          </a:prstGeom>
        </p:spPr>
        <p:txBody>
          <a:bodyPr vert="horz" lIns="91440" tIns="45720" rIns="91440" bIns="45720" rtlCol="0" anchor="ctr">
            <a:noAutofit/>
          </a:bodyPr>
          <a:lstStyle/>
          <a:p>
            <a:pPr lvl="0" algn="ctr">
              <a:spcBef>
                <a:spcPct val="0"/>
              </a:spcBef>
              <a:defRPr/>
            </a:pPr>
            <a:r>
              <a:rPr lang="en-US" sz="4800" dirty="0" smtClean="0">
                <a:latin typeface="Abadi MT Condensed Extra Bold"/>
                <a:ea typeface="+mj-ea"/>
                <a:cs typeface="Abadi MT Condensed Extra Bold"/>
              </a:rPr>
              <a:t>Algorithmic Accountability &amp;</a:t>
            </a:r>
          </a:p>
          <a:p>
            <a:pPr lvl="0" algn="ctr">
              <a:spcBef>
                <a:spcPct val="0"/>
              </a:spcBef>
              <a:defRPr/>
            </a:pPr>
            <a:r>
              <a:rPr kumimoji="0" lang="en-US" sz="4800" b="0" i="0" u="none" strike="noStrike" kern="1200" cap="none" spc="0" normalizeH="0" noProof="0" dirty="0" smtClean="0">
                <a:ln>
                  <a:noFill/>
                </a:ln>
                <a:effectLst/>
                <a:uLnTx/>
                <a:uFillTx/>
                <a:latin typeface="Abadi MT Condensed Extra Bold"/>
                <a:ea typeface="+mj-ea"/>
                <a:cs typeface="Abadi MT Condensed Extra Bold"/>
              </a:rPr>
              <a:t>Transparency</a:t>
            </a: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5145" y="52578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JOUR479V/779V – Computational Journalism</a:t>
            </a:r>
          </a:p>
          <a:p>
            <a:pPr marL="0" lvl="1" algn="ctr" defTabSz="457200" rtl="0">
              <a:spcBef>
                <a:spcPct val="0"/>
              </a:spcBef>
            </a:pPr>
            <a:r>
              <a:rPr lang="en-US" sz="2222" dirty="0" smtClean="0">
                <a:solidFill>
                  <a:schemeClr val="tx1">
                    <a:lumMod val="50000"/>
                    <a:lumOff val="50000"/>
                  </a:schemeClr>
                </a:solidFill>
                <a:latin typeface="Abadi MT Condensed Extra Bold"/>
                <a:cs typeface="Abadi MT Condensed Extra Bold"/>
              </a:rPr>
              <a:t>University of Maryland, College Park</a:t>
            </a:r>
          </a:p>
          <a:p>
            <a:pPr marL="0" lvl="1" algn="ctr">
              <a:spcBef>
                <a:spcPct val="0"/>
              </a:spcBef>
            </a:pPr>
            <a:r>
              <a:rPr lang="en-US" sz="2222" dirty="0" smtClean="0">
                <a:solidFill>
                  <a:schemeClr val="tx1">
                    <a:lumMod val="50000"/>
                    <a:lumOff val="50000"/>
                  </a:schemeClr>
                </a:solidFill>
                <a:latin typeface="Abadi MT Condensed Extra Bold"/>
                <a:cs typeface="Abadi MT Condensed Extra Bold"/>
              </a:rPr>
              <a:t>Nick </a:t>
            </a:r>
            <a:r>
              <a:rPr lang="en-US" sz="2222" dirty="0" err="1" smtClean="0">
                <a:solidFill>
                  <a:schemeClr val="tx1">
                    <a:lumMod val="50000"/>
                    <a:lumOff val="50000"/>
                  </a:schemeClr>
                </a:solidFill>
                <a:latin typeface="Abadi MT Condensed Extra Bold"/>
                <a:cs typeface="Abadi MT Condensed Extra Bold"/>
              </a:rPr>
              <a:t>Diakopoulos</a:t>
            </a:r>
            <a:r>
              <a:rPr lang="en-US" sz="2222" dirty="0" smtClean="0">
                <a:solidFill>
                  <a:schemeClr val="tx1">
                    <a:lumMod val="50000"/>
                    <a:lumOff val="50000"/>
                  </a:schemeClr>
                </a:solidFill>
                <a:latin typeface="Abadi MT Condensed Extra Bold"/>
                <a:cs typeface="Abadi MT Condensed Extra Bold"/>
              </a:rPr>
              <a:t>, Ph.D.</a:t>
            </a:r>
            <a:endParaRPr lang="en-US" sz="2222" dirty="0">
              <a:solidFill>
                <a:schemeClr val="tx1">
                  <a:lumMod val="50000"/>
                  <a:lumOff val="50000"/>
                </a:schemeClr>
              </a:solidFill>
              <a:latin typeface="Abadi MT Condensed Extra Bold"/>
              <a:cs typeface="Abadi MT Condensed Extra Bold"/>
            </a:endParaRPr>
          </a:p>
          <a:p>
            <a:pPr marL="0" lvl="1" algn="ctr" defTabSz="457200" rtl="0">
              <a:spcBef>
                <a:spcPct val="0"/>
              </a:spcBef>
            </a:pPr>
            <a:endParaRPr lang="en-US" sz="2222" dirty="0" smtClean="0">
              <a:solidFill>
                <a:schemeClr val="tx1">
                  <a:lumMod val="50000"/>
                  <a:lumOff val="50000"/>
                </a:schemeClr>
              </a:solidFill>
              <a:latin typeface="Abadi MT Condensed Extra Bold"/>
              <a:cs typeface="Abadi MT Condensed Extra Bold"/>
            </a:endParaRPr>
          </a:p>
        </p:txBody>
      </p:sp>
    </p:spTree>
    <p:extLst>
      <p:ext uri="{BB962C8B-B14F-4D97-AF65-F5344CB8AC3E}">
        <p14:creationId xmlns:p14="http://schemas.microsoft.com/office/powerpoint/2010/main" val="18916673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8404" t="5412" r="8689" b="9402"/>
          <a:stretch/>
        </p:blipFill>
        <p:spPr>
          <a:xfrm>
            <a:off x="1295400" y="1"/>
            <a:ext cx="6629400" cy="6811653"/>
          </a:xfrm>
          <a:prstGeom prst="rect">
            <a:avLst/>
          </a:prstGeom>
        </p:spPr>
      </p:pic>
    </p:spTree>
    <p:extLst>
      <p:ext uri="{BB962C8B-B14F-4D97-AF65-F5344CB8AC3E}">
        <p14:creationId xmlns:p14="http://schemas.microsoft.com/office/powerpoint/2010/main" val="18420760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0638"/>
            <a:ext cx="9144000" cy="855662"/>
          </a:xfrm>
        </p:spPr>
        <p:txBody>
          <a:bodyPr>
            <a:normAutofit/>
          </a:bodyPr>
          <a:lstStyle/>
          <a:p>
            <a:pPr algn="ctr"/>
            <a:r>
              <a:rPr lang="en-US" b="1" dirty="0" smtClean="0">
                <a:solidFill>
                  <a:srgbClr val="BFBFBF"/>
                </a:solidFill>
                <a:latin typeface="Gill Sans MT"/>
                <a:cs typeface="Gill Sans MT"/>
              </a:rPr>
              <a:t>Algorithmic Accountability</a:t>
            </a:r>
            <a:endParaRPr lang="en-US" b="1" dirty="0">
              <a:solidFill>
                <a:srgbClr val="BFBFBF"/>
              </a:solidFill>
              <a:latin typeface="Gill Sans MT"/>
              <a:cs typeface="Gill Sans MT"/>
            </a:endParaRPr>
          </a:p>
        </p:txBody>
      </p:sp>
      <p:sp>
        <p:nvSpPr>
          <p:cNvPr id="5" name="Content Placeholder 2"/>
          <p:cNvSpPr>
            <a:spLocks noGrp="1"/>
          </p:cNvSpPr>
          <p:nvPr>
            <p:ph idx="1"/>
          </p:nvPr>
        </p:nvSpPr>
        <p:spPr>
          <a:xfrm>
            <a:off x="457200" y="1317961"/>
            <a:ext cx="8272133" cy="5003389"/>
          </a:xfrm>
        </p:spPr>
        <p:txBody>
          <a:bodyPr>
            <a:normAutofit/>
          </a:bodyPr>
          <a:lstStyle/>
          <a:p>
            <a:pPr marL="0" lvl="1" indent="6350">
              <a:spcBef>
                <a:spcPts val="0"/>
              </a:spcBef>
              <a:buNone/>
            </a:pPr>
            <a:r>
              <a:rPr lang="en-US" sz="3000" dirty="0" smtClean="0">
                <a:solidFill>
                  <a:srgbClr val="000000"/>
                </a:solidFill>
                <a:latin typeface="Gill Sans"/>
                <a:cs typeface="Gill Sans"/>
              </a:rPr>
              <a:t>How to investigate algorithms that are use in media, government, or industry?</a:t>
            </a:r>
          </a:p>
          <a:p>
            <a:pPr marL="0" lvl="1" indent="6350">
              <a:spcBef>
                <a:spcPts val="0"/>
              </a:spcBef>
              <a:buNone/>
            </a:pPr>
            <a:endParaRPr lang="en-US" sz="3000" dirty="0" smtClean="0">
              <a:solidFill>
                <a:srgbClr val="000000"/>
              </a:solidFill>
              <a:latin typeface="Gill Sans"/>
              <a:cs typeface="Gill Sans"/>
            </a:endParaRPr>
          </a:p>
          <a:p>
            <a:pPr marL="0" lvl="1" indent="6350">
              <a:spcBef>
                <a:spcPts val="0"/>
              </a:spcBef>
              <a:buNone/>
            </a:pPr>
            <a:r>
              <a:rPr lang="en-US" sz="3000" dirty="0" smtClean="0">
                <a:solidFill>
                  <a:srgbClr val="000000"/>
                </a:solidFill>
                <a:latin typeface="Gill Sans"/>
                <a:cs typeface="Gill Sans"/>
              </a:rPr>
              <a:t>How can we characterize the bias, power, or influence of an algorithm? </a:t>
            </a:r>
          </a:p>
          <a:p>
            <a:pPr marL="0" lvl="1" indent="6350">
              <a:spcBef>
                <a:spcPts val="0"/>
              </a:spcBef>
              <a:buNone/>
            </a:pPr>
            <a:endParaRPr lang="en-US" sz="3000" dirty="0">
              <a:solidFill>
                <a:srgbClr val="000000"/>
              </a:solidFill>
              <a:latin typeface="Gill Sans"/>
              <a:cs typeface="Gill Sans"/>
            </a:endParaRPr>
          </a:p>
          <a:p>
            <a:pPr marL="0" lvl="1" indent="6350">
              <a:spcBef>
                <a:spcPts val="0"/>
              </a:spcBef>
              <a:buNone/>
            </a:pPr>
            <a:r>
              <a:rPr lang="en-US" sz="3000" dirty="0" smtClean="0">
                <a:solidFill>
                  <a:srgbClr val="000000"/>
                </a:solidFill>
                <a:latin typeface="Gill Sans"/>
                <a:cs typeface="Gill Sans"/>
              </a:rPr>
              <a:t>What role might journalists play in holding algorithmic power to account?</a:t>
            </a:r>
            <a:endParaRPr lang="en-US" sz="3000" dirty="0" smtClean="0">
              <a:solidFill>
                <a:schemeClr val="bg1">
                  <a:lumMod val="50000"/>
                </a:schemeClr>
              </a:solidFill>
              <a:latin typeface="Gill Sans"/>
              <a:cs typeface="Gill Sans"/>
            </a:endParaRPr>
          </a:p>
          <a:p>
            <a:pPr marL="0" lvl="1" indent="6350">
              <a:spcBef>
                <a:spcPts val="0"/>
              </a:spcBef>
              <a:buNone/>
            </a:pPr>
            <a:endParaRPr lang="en-US" sz="2400" dirty="0">
              <a:latin typeface="Abadi MT Condensed Light"/>
              <a:cs typeface="Abadi MT Condensed Light"/>
            </a:endParaRPr>
          </a:p>
        </p:txBody>
      </p:sp>
      <p:sp>
        <p:nvSpPr>
          <p:cNvPr id="2" name="Rectangle 1"/>
          <p:cNvSpPr/>
          <p:nvPr/>
        </p:nvSpPr>
        <p:spPr>
          <a:xfrm>
            <a:off x="0" y="6218932"/>
            <a:ext cx="8576933" cy="523220"/>
          </a:xfrm>
          <a:prstGeom prst="rect">
            <a:avLst/>
          </a:prstGeom>
        </p:spPr>
        <p:txBody>
          <a:bodyPr wrap="square">
            <a:spAutoFit/>
          </a:bodyPr>
          <a:lstStyle/>
          <a:p>
            <a:pPr lvl="1" indent="6350">
              <a:spcAft>
                <a:spcPts val="600"/>
              </a:spcAft>
              <a:tabLst>
                <a:tab pos="1143000" algn="l"/>
              </a:tabLst>
            </a:pPr>
            <a:r>
              <a:rPr lang="en-US" sz="1400" i="1" dirty="0">
                <a:solidFill>
                  <a:srgbClr val="A6A6A6"/>
                </a:solidFill>
                <a:latin typeface="Gill Sans"/>
                <a:cs typeface="Gill Sans"/>
              </a:rPr>
              <a:t>N. Diakopoulos. Algorithmic Accountability Reporting: On the Investigation of Black Boxes. Tow </a:t>
            </a:r>
            <a:r>
              <a:rPr lang="en-US" sz="1400" i="1" dirty="0" smtClean="0">
                <a:solidFill>
                  <a:srgbClr val="A6A6A6"/>
                </a:solidFill>
                <a:latin typeface="Gill Sans"/>
                <a:cs typeface="Gill Sans"/>
              </a:rPr>
              <a:t>Center Report, Columbia University. </a:t>
            </a:r>
            <a:r>
              <a:rPr lang="en-US" sz="1400" i="1" dirty="0">
                <a:solidFill>
                  <a:srgbClr val="A6A6A6"/>
                </a:solidFill>
                <a:latin typeface="Gill Sans"/>
                <a:cs typeface="Gill Sans"/>
              </a:rPr>
              <a:t>Feb., 2014. </a:t>
            </a:r>
          </a:p>
        </p:txBody>
      </p:sp>
    </p:spTree>
    <p:extLst>
      <p:ext uri="{BB962C8B-B14F-4D97-AF65-F5344CB8AC3E}">
        <p14:creationId xmlns:p14="http://schemas.microsoft.com/office/powerpoint/2010/main" val="8329630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64920" y="2290304"/>
            <a:ext cx="2804160" cy="828040"/>
            <a:chOff x="4055226" y="1371600"/>
            <a:chExt cx="2804160" cy="828040"/>
          </a:xfrm>
        </p:grpSpPr>
        <p:sp>
          <p:nvSpPr>
            <p:cNvPr id="5" name="Oval 4"/>
            <p:cNvSpPr/>
            <p:nvPr/>
          </p:nvSpPr>
          <p:spPr>
            <a:xfrm>
              <a:off x="4055226" y="137668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dist"/>
              <a:r>
                <a:rPr lang="en-US" sz="2800" dirty="0" smtClean="0"/>
                <a:t>1</a:t>
              </a:r>
              <a:endParaRPr lang="en-US" sz="2800" dirty="0"/>
            </a:p>
          </p:txBody>
        </p:sp>
        <p:sp>
          <p:nvSpPr>
            <p:cNvPr id="6" name="Oval 5"/>
            <p:cNvSpPr/>
            <p:nvPr/>
          </p:nvSpPr>
          <p:spPr>
            <a:xfrm>
              <a:off x="5055986" y="137160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r>
                <a:rPr lang="en-US" sz="2800" dirty="0" smtClean="0"/>
                <a:t>2</a:t>
              </a:r>
              <a:endParaRPr lang="en-US" sz="2800" dirty="0"/>
            </a:p>
          </p:txBody>
        </p:sp>
        <p:sp>
          <p:nvSpPr>
            <p:cNvPr id="7" name="Oval 6"/>
            <p:cNvSpPr/>
            <p:nvPr/>
          </p:nvSpPr>
          <p:spPr>
            <a:xfrm>
              <a:off x="6036426" y="137160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r>
                <a:rPr lang="en-US" sz="2800" dirty="0"/>
                <a:t>3</a:t>
              </a:r>
            </a:p>
          </p:txBody>
        </p:sp>
      </p:grpSp>
      <p:grpSp>
        <p:nvGrpSpPr>
          <p:cNvPr id="4" name="Group 3"/>
          <p:cNvGrpSpPr/>
          <p:nvPr/>
        </p:nvGrpSpPr>
        <p:grpSpPr>
          <a:xfrm>
            <a:off x="5055987" y="2285223"/>
            <a:ext cx="2804160" cy="828040"/>
            <a:chOff x="4055226" y="2682240"/>
            <a:chExt cx="2804160" cy="828040"/>
          </a:xfrm>
        </p:grpSpPr>
        <p:sp>
          <p:nvSpPr>
            <p:cNvPr id="11" name="Oval 10"/>
            <p:cNvSpPr/>
            <p:nvPr/>
          </p:nvSpPr>
          <p:spPr>
            <a:xfrm>
              <a:off x="4055226" y="268732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12" name="Oval 11"/>
            <p:cNvSpPr/>
            <p:nvPr/>
          </p:nvSpPr>
          <p:spPr>
            <a:xfrm>
              <a:off x="5055986" y="2682240"/>
              <a:ext cx="822960" cy="822960"/>
            </a:xfrm>
            <a:prstGeom prst="ellipse">
              <a:avLst/>
            </a:prstGeom>
            <a:solidFill>
              <a:srgbClr val="FFFF0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13" name="Oval 12"/>
            <p:cNvSpPr/>
            <p:nvPr/>
          </p:nvSpPr>
          <p:spPr>
            <a:xfrm>
              <a:off x="6036426" y="2682240"/>
              <a:ext cx="822960" cy="822960"/>
            </a:xfrm>
            <a:prstGeom prst="ellipse">
              <a:avLst/>
            </a:prstGeom>
            <a:solidFill>
              <a:srgbClr val="FF00AE"/>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grpSp>
      <p:grpSp>
        <p:nvGrpSpPr>
          <p:cNvPr id="8" name="Group 7"/>
          <p:cNvGrpSpPr/>
          <p:nvPr/>
        </p:nvGrpSpPr>
        <p:grpSpPr>
          <a:xfrm>
            <a:off x="1264920" y="4428984"/>
            <a:ext cx="2804160" cy="828040"/>
            <a:chOff x="4055226" y="3992880"/>
            <a:chExt cx="2804160" cy="828040"/>
          </a:xfrm>
        </p:grpSpPr>
        <p:sp>
          <p:nvSpPr>
            <p:cNvPr id="14" name="Oval 13"/>
            <p:cNvSpPr/>
            <p:nvPr/>
          </p:nvSpPr>
          <p:spPr>
            <a:xfrm>
              <a:off x="4055226" y="399796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16" name="Oval 15"/>
            <p:cNvSpPr/>
            <p:nvPr/>
          </p:nvSpPr>
          <p:spPr>
            <a:xfrm>
              <a:off x="6036426" y="3992880"/>
              <a:ext cx="822960" cy="822960"/>
            </a:xfrm>
            <a:prstGeom prst="ellipse">
              <a:avLst/>
            </a:prstGeom>
            <a:solidFill>
              <a:srgbClr val="FF00AE"/>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cxnSp>
          <p:nvCxnSpPr>
            <p:cNvPr id="18" name="Straight Arrow Connector 17"/>
            <p:cNvCxnSpPr>
              <a:stCxn id="14" idx="6"/>
              <a:endCxn id="16" idx="2"/>
            </p:cNvCxnSpPr>
            <p:nvPr/>
          </p:nvCxnSpPr>
          <p:spPr>
            <a:xfrm flipV="1">
              <a:off x="4878186" y="4404360"/>
              <a:ext cx="1158240" cy="508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grpSp>
      <p:sp>
        <p:nvSpPr>
          <p:cNvPr id="19" name="Rectangle 18"/>
          <p:cNvSpPr/>
          <p:nvPr/>
        </p:nvSpPr>
        <p:spPr>
          <a:xfrm>
            <a:off x="1569720" y="1524000"/>
            <a:ext cx="2084876" cy="523220"/>
          </a:xfrm>
          <a:prstGeom prst="rect">
            <a:avLst/>
          </a:prstGeom>
        </p:spPr>
        <p:txBody>
          <a:bodyPr wrap="none">
            <a:spAutoFit/>
          </a:bodyPr>
          <a:lstStyle/>
          <a:p>
            <a:pPr algn="r"/>
            <a:r>
              <a:rPr lang="en-US" sz="2800" dirty="0">
                <a:latin typeface="Gill Sans"/>
                <a:cs typeface="Gill Sans"/>
              </a:rPr>
              <a:t>Prioritization</a:t>
            </a:r>
          </a:p>
        </p:txBody>
      </p:sp>
      <p:sp>
        <p:nvSpPr>
          <p:cNvPr id="21" name="Rectangle 20"/>
          <p:cNvSpPr/>
          <p:nvPr/>
        </p:nvSpPr>
        <p:spPr>
          <a:xfrm>
            <a:off x="5551556" y="1524000"/>
            <a:ext cx="2091889" cy="523220"/>
          </a:xfrm>
          <a:prstGeom prst="rect">
            <a:avLst/>
          </a:prstGeom>
        </p:spPr>
        <p:txBody>
          <a:bodyPr wrap="none">
            <a:spAutoFit/>
          </a:bodyPr>
          <a:lstStyle/>
          <a:p>
            <a:pPr algn="r"/>
            <a:r>
              <a:rPr lang="en-US" sz="2800" dirty="0" smtClean="0">
                <a:latin typeface="Gill Sans"/>
                <a:cs typeface="Gill Sans"/>
              </a:rPr>
              <a:t>Classification</a:t>
            </a:r>
            <a:endParaRPr lang="en-US" sz="2800" dirty="0">
              <a:latin typeface="Gill Sans"/>
              <a:cs typeface="Gill Sans"/>
            </a:endParaRPr>
          </a:p>
        </p:txBody>
      </p:sp>
      <p:sp>
        <p:nvSpPr>
          <p:cNvPr id="22" name="Rectangle 21"/>
          <p:cNvSpPr/>
          <p:nvPr/>
        </p:nvSpPr>
        <p:spPr>
          <a:xfrm>
            <a:off x="1645920" y="3791426"/>
            <a:ext cx="1863787" cy="523220"/>
          </a:xfrm>
          <a:prstGeom prst="rect">
            <a:avLst/>
          </a:prstGeom>
        </p:spPr>
        <p:txBody>
          <a:bodyPr wrap="none">
            <a:spAutoFit/>
          </a:bodyPr>
          <a:lstStyle/>
          <a:p>
            <a:pPr algn="r"/>
            <a:r>
              <a:rPr lang="en-US" sz="2800" dirty="0" smtClean="0">
                <a:latin typeface="Gill Sans"/>
                <a:cs typeface="Gill Sans"/>
              </a:rPr>
              <a:t>Association</a:t>
            </a:r>
            <a:endParaRPr lang="en-US" sz="2800" dirty="0">
              <a:latin typeface="Gill Sans"/>
              <a:cs typeface="Gill Sans"/>
            </a:endParaRPr>
          </a:p>
        </p:txBody>
      </p:sp>
      <p:sp>
        <p:nvSpPr>
          <p:cNvPr id="23" name="Rectangle 22"/>
          <p:cNvSpPr/>
          <p:nvPr/>
        </p:nvSpPr>
        <p:spPr>
          <a:xfrm>
            <a:off x="5754736" y="3783570"/>
            <a:ext cx="1355860" cy="523220"/>
          </a:xfrm>
          <a:prstGeom prst="rect">
            <a:avLst/>
          </a:prstGeom>
        </p:spPr>
        <p:txBody>
          <a:bodyPr wrap="none">
            <a:spAutoFit/>
          </a:bodyPr>
          <a:lstStyle/>
          <a:p>
            <a:pPr algn="r"/>
            <a:r>
              <a:rPr lang="en-US" sz="2800" dirty="0" smtClean="0">
                <a:latin typeface="Gill Sans"/>
                <a:cs typeface="Gill Sans"/>
              </a:rPr>
              <a:t>Filtering</a:t>
            </a:r>
            <a:endParaRPr lang="en-US" sz="2800" dirty="0">
              <a:latin typeface="Gill Sans"/>
              <a:cs typeface="Gill Sans"/>
            </a:endParaRPr>
          </a:p>
        </p:txBody>
      </p:sp>
      <p:grpSp>
        <p:nvGrpSpPr>
          <p:cNvPr id="9" name="Group 8"/>
          <p:cNvGrpSpPr/>
          <p:nvPr/>
        </p:nvGrpSpPr>
        <p:grpSpPr>
          <a:xfrm>
            <a:off x="5055987" y="4426208"/>
            <a:ext cx="2804160" cy="828040"/>
            <a:chOff x="4029826" y="5344160"/>
            <a:chExt cx="2804160" cy="828040"/>
          </a:xfrm>
        </p:grpSpPr>
        <p:sp>
          <p:nvSpPr>
            <p:cNvPr id="24" name="Oval 23"/>
            <p:cNvSpPr/>
            <p:nvPr/>
          </p:nvSpPr>
          <p:spPr>
            <a:xfrm>
              <a:off x="4029826" y="534924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25" name="Oval 24"/>
            <p:cNvSpPr/>
            <p:nvPr/>
          </p:nvSpPr>
          <p:spPr>
            <a:xfrm>
              <a:off x="5030586" y="5344160"/>
              <a:ext cx="822960" cy="822960"/>
            </a:xfrm>
            <a:prstGeom prst="ellipse">
              <a:avLst/>
            </a:prstGeom>
            <a:pattFill prst="wdUpDiag">
              <a:fgClr>
                <a:srgbClr val="1EA6FF"/>
              </a:fgClr>
              <a:bgClr>
                <a:prstClr val="white"/>
              </a:bgClr>
            </a:patt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sp>
          <p:nvSpPr>
            <p:cNvPr id="26" name="Oval 25"/>
            <p:cNvSpPr/>
            <p:nvPr/>
          </p:nvSpPr>
          <p:spPr>
            <a:xfrm>
              <a:off x="6011026" y="5344160"/>
              <a:ext cx="822960" cy="822960"/>
            </a:xfrm>
            <a:prstGeom prst="ellipse">
              <a:avLst/>
            </a:prstGeom>
            <a:solidFill>
              <a:srgbClr val="1EA6FF"/>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sz="2800" dirty="0"/>
            </a:p>
          </p:txBody>
        </p:sp>
      </p:grpSp>
    </p:spTree>
    <p:extLst>
      <p:ext uri="{BB962C8B-B14F-4D97-AF65-F5344CB8AC3E}">
        <p14:creationId xmlns:p14="http://schemas.microsoft.com/office/powerpoint/2010/main" val="23955505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47802" y="152401"/>
            <a:ext cx="6721415" cy="4480943"/>
          </a:xfrm>
          <a:prstGeom prst="rect">
            <a:avLst/>
          </a:prstGeom>
        </p:spPr>
      </p:pic>
      <p:grpSp>
        <p:nvGrpSpPr>
          <p:cNvPr id="12" name="Group 11"/>
          <p:cNvGrpSpPr/>
          <p:nvPr/>
        </p:nvGrpSpPr>
        <p:grpSpPr>
          <a:xfrm>
            <a:off x="2514600" y="4876801"/>
            <a:ext cx="4587675" cy="971102"/>
            <a:chOff x="4529517" y="1057525"/>
            <a:chExt cx="4587674" cy="971102"/>
          </a:xfrm>
        </p:grpSpPr>
        <p:pic>
          <p:nvPicPr>
            <p:cNvPr id="5" name="Picture 4"/>
            <p:cNvPicPr>
              <a:picLocks noChangeAspect="1"/>
            </p:cNvPicPr>
            <p:nvPr/>
          </p:nvPicPr>
          <p:blipFill>
            <a:blip r:embed="rId4"/>
            <a:stretch>
              <a:fillRect/>
            </a:stretch>
          </p:blipFill>
          <p:spPr>
            <a:xfrm>
              <a:off x="4529517" y="1057525"/>
              <a:ext cx="3332212" cy="542675"/>
            </a:xfrm>
            <a:prstGeom prst="rect">
              <a:avLst/>
            </a:prstGeom>
          </p:spPr>
        </p:pic>
        <p:grpSp>
          <p:nvGrpSpPr>
            <p:cNvPr id="6" name="Group 5"/>
            <p:cNvGrpSpPr/>
            <p:nvPr/>
          </p:nvGrpSpPr>
          <p:grpSpPr>
            <a:xfrm>
              <a:off x="4604424" y="1600200"/>
              <a:ext cx="4512767" cy="428427"/>
              <a:chOff x="584200" y="1866900"/>
              <a:chExt cx="6019800" cy="571500"/>
            </a:xfrm>
          </p:grpSpPr>
          <p:pic>
            <p:nvPicPr>
              <p:cNvPr id="7" name="Picture 6"/>
              <p:cNvPicPr>
                <a:picLocks noChangeAspect="1"/>
              </p:cNvPicPr>
              <p:nvPr/>
            </p:nvPicPr>
            <p:blipFill>
              <a:blip r:embed="rId5"/>
              <a:stretch>
                <a:fillRect/>
              </a:stretch>
            </p:blipFill>
            <p:spPr>
              <a:xfrm>
                <a:off x="609600" y="1866900"/>
                <a:ext cx="5994400" cy="330200"/>
              </a:xfrm>
              <a:prstGeom prst="rect">
                <a:avLst/>
              </a:prstGeom>
            </p:spPr>
          </p:pic>
          <p:pic>
            <p:nvPicPr>
              <p:cNvPr id="8" name="Picture 7"/>
              <p:cNvPicPr>
                <a:picLocks noChangeAspect="1"/>
              </p:cNvPicPr>
              <p:nvPr/>
            </p:nvPicPr>
            <p:blipFill>
              <a:blip r:embed="rId6"/>
              <a:stretch>
                <a:fillRect/>
              </a:stretch>
            </p:blipFill>
            <p:spPr>
              <a:xfrm>
                <a:off x="584200" y="2197100"/>
                <a:ext cx="5613400" cy="241300"/>
              </a:xfrm>
              <a:prstGeom prst="rect">
                <a:avLst/>
              </a:prstGeom>
            </p:spPr>
          </p:pic>
        </p:grpSp>
      </p:grpSp>
    </p:spTree>
    <p:extLst>
      <p:ext uri="{BB962C8B-B14F-4D97-AF65-F5344CB8AC3E}">
        <p14:creationId xmlns:p14="http://schemas.microsoft.com/office/powerpoint/2010/main" val="24781967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 y="2498468"/>
            <a:ext cx="9143999" cy="1616334"/>
            <a:chOff x="0" y="1812667"/>
            <a:chExt cx="9143999" cy="1616333"/>
          </a:xfrm>
        </p:grpSpPr>
        <p:sp>
          <p:nvSpPr>
            <p:cNvPr id="9" name="Rectangle 8"/>
            <p:cNvSpPr/>
            <p:nvPr/>
          </p:nvSpPr>
          <p:spPr>
            <a:xfrm>
              <a:off x="0" y="1812667"/>
              <a:ext cx="9143999" cy="553998"/>
            </a:xfrm>
            <a:prstGeom prst="rect">
              <a:avLst/>
            </a:prstGeom>
          </p:spPr>
          <p:txBody>
            <a:bodyPr wrap="square">
              <a:spAutoFit/>
            </a:bodyPr>
            <a:lstStyle/>
            <a:p>
              <a:pPr algn="ctr"/>
              <a:r>
                <a:rPr lang="en-US" sz="3000" b="1" dirty="0" smtClean="0">
                  <a:solidFill>
                    <a:srgbClr val="000000"/>
                  </a:solidFill>
                  <a:latin typeface="Gill Sans"/>
                  <a:cs typeface="Gill Sans"/>
                </a:rPr>
                <a:t>An Imperfect Filter</a:t>
              </a:r>
              <a:endParaRPr lang="en-US" sz="3000" b="1" dirty="0"/>
            </a:p>
          </p:txBody>
        </p:sp>
        <p:sp>
          <p:nvSpPr>
            <p:cNvPr id="10" name="Rectangle 9"/>
            <p:cNvSpPr/>
            <p:nvPr/>
          </p:nvSpPr>
          <p:spPr>
            <a:xfrm>
              <a:off x="1" y="3059668"/>
              <a:ext cx="4572000" cy="369332"/>
            </a:xfrm>
            <a:prstGeom prst="rect">
              <a:avLst/>
            </a:prstGeom>
          </p:spPr>
          <p:txBody>
            <a:bodyPr wrap="square">
              <a:spAutoFit/>
            </a:bodyPr>
            <a:lstStyle/>
            <a:p>
              <a:pPr algn="ctr"/>
              <a:r>
                <a:rPr lang="en-US" dirty="0" smtClean="0">
                  <a:solidFill>
                    <a:srgbClr val="000000"/>
                  </a:solidFill>
                  <a:latin typeface="Gill Sans"/>
                  <a:cs typeface="Gill Sans"/>
                </a:rPr>
                <a:t>De-emphasize Legitimate </a:t>
              </a:r>
              <a:r>
                <a:rPr lang="en-US" dirty="0">
                  <a:solidFill>
                    <a:srgbClr val="000000"/>
                  </a:solidFill>
                  <a:latin typeface="Gill Sans"/>
                  <a:cs typeface="Gill Sans"/>
                </a:rPr>
                <a:t>R</a:t>
              </a:r>
              <a:r>
                <a:rPr lang="en-US" dirty="0" smtClean="0">
                  <a:solidFill>
                    <a:srgbClr val="000000"/>
                  </a:solidFill>
                  <a:latin typeface="Gill Sans"/>
                  <a:cs typeface="Gill Sans"/>
                </a:rPr>
                <a:t>eviews</a:t>
              </a:r>
              <a:endParaRPr lang="en-US" dirty="0"/>
            </a:p>
          </p:txBody>
        </p:sp>
        <p:sp>
          <p:nvSpPr>
            <p:cNvPr id="11" name="Rectangle 10"/>
            <p:cNvSpPr/>
            <p:nvPr/>
          </p:nvSpPr>
          <p:spPr>
            <a:xfrm>
              <a:off x="4627035" y="3054654"/>
              <a:ext cx="4516964" cy="369332"/>
            </a:xfrm>
            <a:prstGeom prst="rect">
              <a:avLst/>
            </a:prstGeom>
          </p:spPr>
          <p:txBody>
            <a:bodyPr wrap="square">
              <a:spAutoFit/>
            </a:bodyPr>
            <a:lstStyle/>
            <a:p>
              <a:pPr algn="ctr"/>
              <a:r>
                <a:rPr lang="en-US" dirty="0" smtClean="0">
                  <a:solidFill>
                    <a:srgbClr val="000000"/>
                  </a:solidFill>
                  <a:latin typeface="Gill Sans"/>
                  <a:cs typeface="Gill Sans"/>
                </a:rPr>
                <a:t>Leave Fake Reviews Intact</a:t>
              </a:r>
              <a:endParaRPr lang="en-US" dirty="0"/>
            </a:p>
          </p:txBody>
        </p:sp>
        <p:cxnSp>
          <p:nvCxnSpPr>
            <p:cNvPr id="3" name="Straight Arrow Connector 2"/>
            <p:cNvCxnSpPr>
              <a:stCxn id="9" idx="2"/>
              <a:endCxn id="10" idx="0"/>
            </p:cNvCxnSpPr>
            <p:nvPr/>
          </p:nvCxnSpPr>
          <p:spPr>
            <a:xfrm flipH="1">
              <a:off x="2286001" y="2366665"/>
              <a:ext cx="2285999" cy="693004"/>
            </a:xfrm>
            <a:prstGeom prst="straightConnector1">
              <a:avLst/>
            </a:prstGeom>
            <a:ln>
              <a:solidFill>
                <a:srgbClr val="FF00AE"/>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2"/>
              <a:endCxn id="11" idx="0"/>
            </p:cNvCxnSpPr>
            <p:nvPr/>
          </p:nvCxnSpPr>
          <p:spPr>
            <a:xfrm>
              <a:off x="4572000" y="2366665"/>
              <a:ext cx="2313517" cy="687990"/>
            </a:xfrm>
            <a:prstGeom prst="straightConnector1">
              <a:avLst/>
            </a:prstGeom>
            <a:ln>
              <a:solidFill>
                <a:srgbClr val="FF00AE"/>
              </a:solidFill>
              <a:tailEnd type="arrow"/>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0" y="1251466"/>
            <a:ext cx="9144000" cy="553998"/>
          </a:xfrm>
          <a:prstGeom prst="rect">
            <a:avLst/>
          </a:prstGeom>
        </p:spPr>
        <p:txBody>
          <a:bodyPr wrap="square">
            <a:spAutoFit/>
          </a:bodyPr>
          <a:lstStyle/>
          <a:p>
            <a:pPr algn="ctr"/>
            <a:r>
              <a:rPr lang="en-US" sz="3000" b="1" dirty="0" smtClean="0">
                <a:solidFill>
                  <a:srgbClr val="000000"/>
                </a:solidFill>
                <a:latin typeface="Gill Sans"/>
                <a:cs typeface="Gill Sans"/>
              </a:rPr>
              <a:t>16% of reviews filtered as fake</a:t>
            </a:r>
            <a:endParaRPr lang="en-US" sz="3000" b="1" dirty="0"/>
          </a:p>
        </p:txBody>
      </p:sp>
      <p:grpSp>
        <p:nvGrpSpPr>
          <p:cNvPr id="30" name="Group 29"/>
          <p:cNvGrpSpPr/>
          <p:nvPr/>
        </p:nvGrpSpPr>
        <p:grpSpPr>
          <a:xfrm>
            <a:off x="1507433" y="4766210"/>
            <a:ext cx="6722166" cy="720191"/>
            <a:chOff x="1507434" y="4080409"/>
            <a:chExt cx="6722165" cy="720191"/>
          </a:xfrm>
        </p:grpSpPr>
        <p:sp>
          <p:nvSpPr>
            <p:cNvPr id="26" name="Rectangle 25"/>
            <p:cNvSpPr/>
            <p:nvPr/>
          </p:nvSpPr>
          <p:spPr>
            <a:xfrm>
              <a:off x="1507434" y="4200834"/>
              <a:ext cx="669887" cy="553998"/>
            </a:xfrm>
            <a:prstGeom prst="rect">
              <a:avLst/>
            </a:prstGeom>
          </p:spPr>
          <p:txBody>
            <a:bodyPr wrap="none">
              <a:spAutoFit/>
            </a:bodyPr>
            <a:lstStyle/>
            <a:p>
              <a:pPr algn="ctr"/>
              <a:r>
                <a:rPr lang="en-US" sz="3000" b="1" dirty="0" smtClean="0">
                  <a:solidFill>
                    <a:srgbClr val="000000"/>
                  </a:solidFill>
                  <a:latin typeface="Gill Sans"/>
                  <a:cs typeface="Gill Sans"/>
                </a:rPr>
                <a:t>+1</a:t>
              </a:r>
              <a:endParaRPr lang="en-US" sz="3000" b="1" dirty="0"/>
            </a:p>
          </p:txBody>
        </p:sp>
        <p:pic>
          <p:nvPicPr>
            <p:cNvPr id="27" name="Picture 26"/>
            <p:cNvPicPr>
              <a:picLocks noChangeAspect="1"/>
            </p:cNvPicPr>
            <p:nvPr/>
          </p:nvPicPr>
          <p:blipFill rotWithShape="1">
            <a:blip r:embed="rId3"/>
            <a:srcRect r="79442"/>
            <a:stretch/>
          </p:blipFill>
          <p:spPr>
            <a:xfrm>
              <a:off x="2150293" y="4080409"/>
              <a:ext cx="643716" cy="720191"/>
            </a:xfrm>
            <a:prstGeom prst="rect">
              <a:avLst/>
            </a:prstGeom>
          </p:spPr>
        </p:pic>
        <p:sp>
          <p:nvSpPr>
            <p:cNvPr id="28" name="Rectangle 27"/>
            <p:cNvSpPr/>
            <p:nvPr/>
          </p:nvSpPr>
          <p:spPr>
            <a:xfrm>
              <a:off x="4174434" y="4207184"/>
              <a:ext cx="4055165" cy="553998"/>
            </a:xfrm>
            <a:prstGeom prst="rect">
              <a:avLst/>
            </a:prstGeom>
          </p:spPr>
          <p:txBody>
            <a:bodyPr wrap="none">
              <a:spAutoFit/>
            </a:bodyPr>
            <a:lstStyle/>
            <a:p>
              <a:r>
                <a:rPr lang="en-US" sz="3000" dirty="0">
                  <a:solidFill>
                    <a:srgbClr val="000000"/>
                  </a:solidFill>
                  <a:latin typeface="Gill Sans"/>
                  <a:cs typeface="Gill Sans"/>
                  <a:sym typeface="Wingdings"/>
                </a:rPr>
                <a:t>5-9% increase in revenue</a:t>
              </a:r>
              <a:endParaRPr lang="en-US" sz="3000" dirty="0"/>
            </a:p>
          </p:txBody>
        </p:sp>
        <p:sp>
          <p:nvSpPr>
            <p:cNvPr id="29" name="Right Arrow 28"/>
            <p:cNvSpPr/>
            <p:nvPr/>
          </p:nvSpPr>
          <p:spPr>
            <a:xfrm>
              <a:off x="3113879" y="4339441"/>
              <a:ext cx="984355" cy="379231"/>
            </a:xfrm>
            <a:prstGeom prst="rightArrow">
              <a:avLst/>
            </a:prstGeom>
            <a:solidFill>
              <a:srgbClr val="1EA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03318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5901" y="838200"/>
            <a:ext cx="8699500" cy="5257800"/>
          </a:xfrm>
          <a:prstGeom prst="rect">
            <a:avLst/>
          </a:prstGeom>
        </p:spPr>
      </p:pic>
      <p:sp>
        <p:nvSpPr>
          <p:cNvPr id="3" name="Rectangle 2"/>
          <p:cNvSpPr/>
          <p:nvPr/>
        </p:nvSpPr>
        <p:spPr>
          <a:xfrm>
            <a:off x="5429000" y="6272827"/>
            <a:ext cx="3506088" cy="369332"/>
          </a:xfrm>
          <a:prstGeom prst="rect">
            <a:avLst/>
          </a:prstGeom>
        </p:spPr>
        <p:txBody>
          <a:bodyPr wrap="none">
            <a:spAutoFit/>
          </a:bodyPr>
          <a:lstStyle/>
          <a:p>
            <a:r>
              <a:rPr lang="en-US" dirty="0" smtClean="0">
                <a:solidFill>
                  <a:srgbClr val="7F7F7F"/>
                </a:solidFill>
                <a:latin typeface="Gill Sans"/>
                <a:cs typeface="Gill Sans"/>
              </a:rPr>
              <a:t>Credit: Solomon Messing, Facebook</a:t>
            </a:r>
            <a:endParaRPr lang="en-US" dirty="0"/>
          </a:p>
        </p:txBody>
      </p:sp>
      <p:sp>
        <p:nvSpPr>
          <p:cNvPr id="6" name="Title 1"/>
          <p:cNvSpPr>
            <a:spLocks noGrp="1"/>
          </p:cNvSpPr>
          <p:nvPr>
            <p:ph type="title"/>
          </p:nvPr>
        </p:nvSpPr>
        <p:spPr>
          <a:xfrm>
            <a:off x="203200" y="20638"/>
            <a:ext cx="8788400" cy="855662"/>
          </a:xfrm>
        </p:spPr>
        <p:txBody>
          <a:bodyPr>
            <a:normAutofit/>
          </a:bodyPr>
          <a:lstStyle/>
          <a:p>
            <a:pPr algn="ctr"/>
            <a:r>
              <a:rPr lang="en-US" b="1" dirty="0" smtClean="0">
                <a:solidFill>
                  <a:schemeClr val="bg1">
                    <a:lumMod val="75000"/>
                  </a:schemeClr>
                </a:solidFill>
                <a:latin typeface="Gill Sans MT"/>
                <a:cs typeface="Gill Sans MT"/>
              </a:rPr>
              <a:t>Facebook News Exposure</a:t>
            </a:r>
            <a:endParaRPr lang="en-US" b="1" dirty="0">
              <a:solidFill>
                <a:schemeClr val="bg1">
                  <a:lumMod val="75000"/>
                </a:schemeClr>
              </a:solidFill>
              <a:latin typeface="Gill Sans MT"/>
              <a:cs typeface="Gill Sans MT"/>
            </a:endParaRPr>
          </a:p>
        </p:txBody>
      </p:sp>
    </p:spTree>
    <p:extLst>
      <p:ext uri="{BB962C8B-B14F-4D97-AF65-F5344CB8AC3E}">
        <p14:creationId xmlns:p14="http://schemas.microsoft.com/office/powerpoint/2010/main" val="18207298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rot="16200000">
            <a:off x="4104873" y="1733551"/>
            <a:ext cx="2057400" cy="3619500"/>
            <a:chOff x="6248400" y="2476500"/>
            <a:chExt cx="2057400" cy="3619500"/>
          </a:xfrm>
        </p:grpSpPr>
        <p:sp>
          <p:nvSpPr>
            <p:cNvPr id="3" name="Rectangle 2"/>
            <p:cNvSpPr/>
            <p:nvPr/>
          </p:nvSpPr>
          <p:spPr>
            <a:xfrm>
              <a:off x="6248400" y="2667000"/>
              <a:ext cx="2057400" cy="2286000"/>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7099300" y="2476500"/>
              <a:ext cx="381000" cy="38100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086600" y="4762500"/>
              <a:ext cx="381000" cy="38100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5" idx="3"/>
            </p:cNvCxnSpPr>
            <p:nvPr/>
          </p:nvCxnSpPr>
          <p:spPr>
            <a:xfrm flipH="1">
              <a:off x="7010400" y="5087704"/>
              <a:ext cx="1319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5" idx="4"/>
            </p:cNvCxnSpPr>
            <p:nvPr/>
          </p:nvCxnSpPr>
          <p:spPr>
            <a:xfrm>
              <a:off x="7277100" y="5143500"/>
              <a:ext cx="12700" cy="9525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5" idx="5"/>
            </p:cNvCxnSpPr>
            <p:nvPr/>
          </p:nvCxnSpPr>
          <p:spPr>
            <a:xfrm>
              <a:off x="7411804" y="5087704"/>
              <a:ext cx="2081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flipH="1">
            <a:off x="2290127" y="3187700"/>
            <a:ext cx="1008296" cy="609600"/>
            <a:chOff x="2806202" y="1494064"/>
            <a:chExt cx="1008296" cy="609600"/>
          </a:xfrm>
        </p:grpSpPr>
        <p:cxnSp>
          <p:nvCxnSpPr>
            <p:cNvPr id="10" name="Straight Arrow Connector 9"/>
            <p:cNvCxnSpPr/>
            <p:nvPr/>
          </p:nvCxnSpPr>
          <p:spPr>
            <a:xfrm rot="5400000" flipH="1">
              <a:off x="3244352" y="1533518"/>
              <a:ext cx="1319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a:off x="3331898" y="1354364"/>
              <a:ext cx="12700" cy="9525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5400000">
              <a:off x="3206252" y="1094014"/>
              <a:ext cx="2081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7027726" y="3340100"/>
            <a:ext cx="954107" cy="400110"/>
          </a:xfrm>
          <a:prstGeom prst="rect">
            <a:avLst/>
          </a:prstGeom>
          <a:noFill/>
        </p:spPr>
        <p:txBody>
          <a:bodyPr wrap="none" rtlCol="0">
            <a:spAutoFit/>
          </a:bodyPr>
          <a:lstStyle/>
          <a:p>
            <a:r>
              <a:rPr lang="en-US" sz="2000" dirty="0" smtClean="0">
                <a:solidFill>
                  <a:srgbClr val="FF00AE"/>
                </a:solidFill>
                <a:latin typeface="Gill Sans"/>
                <a:cs typeface="Gill Sans"/>
              </a:rPr>
              <a:t>Output</a:t>
            </a:r>
            <a:endParaRPr lang="en-US" sz="2000" dirty="0">
              <a:solidFill>
                <a:srgbClr val="FF00AE"/>
              </a:solidFill>
              <a:latin typeface="Gill Sans"/>
              <a:cs typeface="Gill Sans"/>
            </a:endParaRPr>
          </a:p>
        </p:txBody>
      </p:sp>
      <p:sp>
        <p:nvSpPr>
          <p:cNvPr id="17" name="Title 1"/>
          <p:cNvSpPr>
            <a:spLocks noGrp="1"/>
          </p:cNvSpPr>
          <p:nvPr>
            <p:ph type="title"/>
          </p:nvPr>
        </p:nvSpPr>
        <p:spPr>
          <a:xfrm>
            <a:off x="203200" y="20638"/>
            <a:ext cx="8788400" cy="855662"/>
          </a:xfrm>
        </p:spPr>
        <p:txBody>
          <a:bodyPr/>
          <a:lstStyle/>
          <a:p>
            <a:pPr algn="ctr"/>
            <a:r>
              <a:rPr lang="en-US" b="1" dirty="0" smtClean="0">
                <a:solidFill>
                  <a:schemeClr val="bg1">
                    <a:lumMod val="75000"/>
                  </a:schemeClr>
                </a:solidFill>
                <a:latin typeface="Gill Sans MT"/>
                <a:cs typeface="Gill Sans MT"/>
              </a:rPr>
              <a:t>Input-Output of an Algorithm</a:t>
            </a:r>
            <a:endParaRPr lang="en-US" b="1" dirty="0">
              <a:solidFill>
                <a:schemeClr val="bg1">
                  <a:lumMod val="75000"/>
                </a:schemeClr>
              </a:solidFill>
              <a:latin typeface="Gill Sans MT"/>
              <a:cs typeface="Gill Sans MT"/>
            </a:endParaRPr>
          </a:p>
        </p:txBody>
      </p:sp>
      <p:sp>
        <p:nvSpPr>
          <p:cNvPr id="13" name="TextBox 12"/>
          <p:cNvSpPr txBox="1"/>
          <p:nvPr/>
        </p:nvSpPr>
        <p:spPr>
          <a:xfrm>
            <a:off x="1485902" y="3286438"/>
            <a:ext cx="723275" cy="400110"/>
          </a:xfrm>
          <a:prstGeom prst="rect">
            <a:avLst/>
          </a:prstGeom>
          <a:noFill/>
        </p:spPr>
        <p:txBody>
          <a:bodyPr wrap="none" rtlCol="0">
            <a:spAutoFit/>
          </a:bodyPr>
          <a:lstStyle/>
          <a:p>
            <a:r>
              <a:rPr lang="en-US" sz="2000" dirty="0" smtClean="0">
                <a:solidFill>
                  <a:srgbClr val="1EA6FF"/>
                </a:solidFill>
                <a:latin typeface="Gill Sans"/>
                <a:cs typeface="Gill Sans"/>
              </a:rPr>
              <a:t>Input</a:t>
            </a:r>
            <a:endParaRPr lang="en-US" sz="2000" dirty="0">
              <a:solidFill>
                <a:srgbClr val="1EA6FF"/>
              </a:solidFill>
              <a:latin typeface="Gill Sans"/>
              <a:cs typeface="Gill Sans"/>
            </a:endParaRPr>
          </a:p>
        </p:txBody>
      </p:sp>
    </p:spTree>
    <p:extLst>
      <p:ext uri="{BB962C8B-B14F-4D97-AF65-F5344CB8AC3E}">
        <p14:creationId xmlns:p14="http://schemas.microsoft.com/office/powerpoint/2010/main" val="40967171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94079" y="2592662"/>
            <a:ext cx="6249737" cy="2284139"/>
            <a:chOff x="1863152" y="2873147"/>
            <a:chExt cx="5246542" cy="1917494"/>
          </a:xfrm>
        </p:grpSpPr>
        <p:grpSp>
          <p:nvGrpSpPr>
            <p:cNvPr id="3" name="Group 2"/>
            <p:cNvGrpSpPr/>
            <p:nvPr/>
          </p:nvGrpSpPr>
          <p:grpSpPr>
            <a:xfrm rot="16200000">
              <a:off x="4146053" y="2579598"/>
              <a:ext cx="1607448" cy="2814637"/>
              <a:chOff x="6274646" y="2476500"/>
              <a:chExt cx="2067106" cy="3619500"/>
            </a:xfrm>
          </p:grpSpPr>
          <p:sp>
            <p:nvSpPr>
              <p:cNvPr id="4" name="Rectangle 3"/>
              <p:cNvSpPr/>
              <p:nvPr/>
            </p:nvSpPr>
            <p:spPr>
              <a:xfrm rot="5400000">
                <a:off x="6165199" y="2776446"/>
                <a:ext cx="2285999" cy="206710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latin typeface="Gill Sans"/>
                    <a:cs typeface="Gill Sans"/>
                  </a:rPr>
                  <a:t>Staples.com</a:t>
                </a:r>
                <a:endParaRPr lang="en-US" sz="2400" dirty="0">
                  <a:solidFill>
                    <a:schemeClr val="bg1"/>
                  </a:solidFill>
                  <a:latin typeface="Gill Sans"/>
                  <a:cs typeface="Gill Sans"/>
                </a:endParaRPr>
              </a:p>
            </p:txBody>
          </p:sp>
          <p:sp>
            <p:nvSpPr>
              <p:cNvPr id="6" name="Oval 5"/>
              <p:cNvSpPr/>
              <p:nvPr/>
            </p:nvSpPr>
            <p:spPr>
              <a:xfrm>
                <a:off x="7099300" y="2476500"/>
                <a:ext cx="381000" cy="38100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86600" y="4762500"/>
                <a:ext cx="381000" cy="381000"/>
              </a:xfrm>
              <a:prstGeom prst="ellipse">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7" idx="3"/>
              </p:cNvCxnSpPr>
              <p:nvPr/>
            </p:nvCxnSpPr>
            <p:spPr>
              <a:xfrm flipH="1">
                <a:off x="7010400" y="5087704"/>
                <a:ext cx="1319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7" idx="4"/>
              </p:cNvCxnSpPr>
              <p:nvPr/>
            </p:nvCxnSpPr>
            <p:spPr>
              <a:xfrm>
                <a:off x="7277100" y="5143500"/>
                <a:ext cx="12700" cy="9525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5"/>
              </p:cNvCxnSpPr>
              <p:nvPr/>
            </p:nvCxnSpPr>
            <p:spPr>
              <a:xfrm>
                <a:off x="7411804" y="5087704"/>
                <a:ext cx="2081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flipH="1">
              <a:off x="2738622" y="3734575"/>
              <a:ext cx="784083" cy="474044"/>
              <a:chOff x="2806202" y="1494064"/>
              <a:chExt cx="1008296" cy="609600"/>
            </a:xfrm>
          </p:grpSpPr>
          <p:cxnSp>
            <p:nvCxnSpPr>
              <p:cNvPr id="17" name="Straight Arrow Connector 16"/>
              <p:cNvCxnSpPr/>
              <p:nvPr/>
            </p:nvCxnSpPr>
            <p:spPr>
              <a:xfrm rot="5400000" flipH="1">
                <a:off x="3244352" y="1533518"/>
                <a:ext cx="1319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5400000">
                <a:off x="3331898" y="1354364"/>
                <a:ext cx="12700" cy="9525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a:off x="3206252" y="1094014"/>
                <a:ext cx="208196" cy="1008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2168514" y="3640227"/>
              <a:ext cx="536338" cy="335885"/>
            </a:xfrm>
            <a:prstGeom prst="rect">
              <a:avLst/>
            </a:prstGeom>
            <a:noFill/>
          </p:spPr>
          <p:txBody>
            <a:bodyPr wrap="none" rtlCol="0">
              <a:spAutoFit/>
            </a:bodyPr>
            <a:lstStyle/>
            <a:p>
              <a:r>
                <a:rPr lang="en-US" sz="2000" dirty="0">
                  <a:solidFill>
                    <a:srgbClr val="1EA6FF"/>
                  </a:solidFill>
                  <a:latin typeface="Gill Sans"/>
                  <a:cs typeface="Gill Sans"/>
                </a:rPr>
                <a:t>G</a:t>
              </a:r>
              <a:r>
                <a:rPr lang="en-US" sz="2000" dirty="0" smtClean="0">
                  <a:solidFill>
                    <a:srgbClr val="1EA6FF"/>
                  </a:solidFill>
                  <a:latin typeface="Gill Sans"/>
                  <a:cs typeface="Gill Sans"/>
                </a:rPr>
                <a:t>eo</a:t>
              </a:r>
              <a:endParaRPr lang="en-US" sz="2000" dirty="0">
                <a:solidFill>
                  <a:srgbClr val="1EA6FF"/>
                </a:solidFill>
                <a:latin typeface="Gill Sans"/>
                <a:cs typeface="Gill Sans"/>
              </a:endParaRPr>
            </a:p>
          </p:txBody>
        </p:sp>
        <p:sp>
          <p:nvSpPr>
            <p:cNvPr id="24" name="TextBox 23"/>
            <p:cNvSpPr txBox="1"/>
            <p:nvPr/>
          </p:nvSpPr>
          <p:spPr>
            <a:xfrm>
              <a:off x="1863152" y="3904876"/>
              <a:ext cx="881382" cy="335885"/>
            </a:xfrm>
            <a:prstGeom prst="rect">
              <a:avLst/>
            </a:prstGeom>
            <a:noFill/>
          </p:spPr>
          <p:txBody>
            <a:bodyPr wrap="none" rtlCol="0">
              <a:spAutoFit/>
            </a:bodyPr>
            <a:lstStyle/>
            <a:p>
              <a:r>
                <a:rPr lang="en-US" sz="2000" dirty="0">
                  <a:solidFill>
                    <a:srgbClr val="1EA6FF"/>
                  </a:solidFill>
                  <a:latin typeface="Gill Sans"/>
                  <a:cs typeface="Gill Sans"/>
                </a:rPr>
                <a:t>C</a:t>
              </a:r>
              <a:r>
                <a:rPr lang="en-US" sz="2000" dirty="0" smtClean="0">
                  <a:solidFill>
                    <a:srgbClr val="1EA6FF"/>
                  </a:solidFill>
                  <a:latin typeface="Gill Sans"/>
                  <a:cs typeface="Gill Sans"/>
                </a:rPr>
                <a:t>ookies</a:t>
              </a:r>
              <a:endParaRPr lang="en-US" sz="2000" dirty="0">
                <a:solidFill>
                  <a:srgbClr val="1EA6FF"/>
                </a:solidFill>
                <a:latin typeface="Gill Sans"/>
                <a:cs typeface="Gill Sans"/>
              </a:endParaRPr>
            </a:p>
          </p:txBody>
        </p:sp>
        <p:sp>
          <p:nvSpPr>
            <p:cNvPr id="25" name="TextBox 24"/>
            <p:cNvSpPr txBox="1"/>
            <p:nvPr/>
          </p:nvSpPr>
          <p:spPr>
            <a:xfrm>
              <a:off x="6432163" y="3809317"/>
              <a:ext cx="677531" cy="335885"/>
            </a:xfrm>
            <a:prstGeom prst="rect">
              <a:avLst/>
            </a:prstGeom>
            <a:noFill/>
          </p:spPr>
          <p:txBody>
            <a:bodyPr wrap="none" rtlCol="0">
              <a:spAutoFit/>
            </a:bodyPr>
            <a:lstStyle/>
            <a:p>
              <a:r>
                <a:rPr lang="en-US" sz="2000" dirty="0" smtClean="0">
                  <a:solidFill>
                    <a:srgbClr val="FF00AE"/>
                  </a:solidFill>
                  <a:latin typeface="Gill Sans"/>
                  <a:cs typeface="Gill Sans"/>
                </a:rPr>
                <a:t>Prices</a:t>
              </a:r>
              <a:endParaRPr lang="en-US" sz="2000" dirty="0">
                <a:solidFill>
                  <a:srgbClr val="FF00AE"/>
                </a:solidFill>
                <a:latin typeface="Gill Sans"/>
                <a:cs typeface="Gill Sans"/>
              </a:endParaRPr>
            </a:p>
          </p:txBody>
        </p:sp>
        <p:sp>
          <p:nvSpPr>
            <p:cNvPr id="26" name="TextBox 25"/>
            <p:cNvSpPr txBox="1"/>
            <p:nvPr/>
          </p:nvSpPr>
          <p:spPr>
            <a:xfrm>
              <a:off x="3690597" y="2873147"/>
              <a:ext cx="1777665" cy="310048"/>
            </a:xfrm>
            <a:prstGeom prst="rect">
              <a:avLst/>
            </a:prstGeom>
            <a:noFill/>
          </p:spPr>
          <p:txBody>
            <a:bodyPr wrap="square" rtlCol="0">
              <a:spAutoFit/>
            </a:bodyPr>
            <a:lstStyle/>
            <a:p>
              <a:pPr algn="ctr"/>
              <a:endParaRPr lang="en-US" dirty="0">
                <a:latin typeface="Gill Sans"/>
                <a:cs typeface="Gill Sans"/>
              </a:endParaRPr>
            </a:p>
          </p:txBody>
        </p:sp>
      </p:grpSp>
      <p:sp>
        <p:nvSpPr>
          <p:cNvPr id="27" name="Title 1"/>
          <p:cNvSpPr>
            <a:spLocks noGrp="1"/>
          </p:cNvSpPr>
          <p:nvPr>
            <p:ph type="title"/>
          </p:nvPr>
        </p:nvSpPr>
        <p:spPr>
          <a:xfrm>
            <a:off x="203200" y="20638"/>
            <a:ext cx="8788400" cy="855662"/>
          </a:xfrm>
        </p:spPr>
        <p:txBody>
          <a:bodyPr/>
          <a:lstStyle/>
          <a:p>
            <a:pPr algn="ctr"/>
            <a:r>
              <a:rPr lang="en-US" b="1" dirty="0" smtClean="0">
                <a:solidFill>
                  <a:srgbClr val="BFBFBF"/>
                </a:solidFill>
                <a:latin typeface="Gill Sans"/>
                <a:cs typeface="Gill Sans"/>
              </a:rPr>
              <a:t>WSJ Price Discrimination</a:t>
            </a:r>
            <a:endParaRPr lang="en-US" b="1" dirty="0">
              <a:solidFill>
                <a:srgbClr val="BFBFBF"/>
              </a:solidFill>
              <a:latin typeface="Gill Sans"/>
              <a:cs typeface="Gill Sans"/>
            </a:endParaRPr>
          </a:p>
        </p:txBody>
      </p:sp>
      <p:sp>
        <p:nvSpPr>
          <p:cNvPr id="21" name="Rectangle 20"/>
          <p:cNvSpPr/>
          <p:nvPr/>
        </p:nvSpPr>
        <p:spPr>
          <a:xfrm>
            <a:off x="457200" y="6172200"/>
            <a:ext cx="8077200" cy="523220"/>
          </a:xfrm>
          <a:prstGeom prst="rect">
            <a:avLst/>
          </a:prstGeom>
        </p:spPr>
        <p:txBody>
          <a:bodyPr wrap="square">
            <a:spAutoFit/>
          </a:bodyPr>
          <a:lstStyle/>
          <a:p>
            <a:r>
              <a:rPr lang="en-US" sz="1400" dirty="0">
                <a:solidFill>
                  <a:srgbClr val="A6A6A6"/>
                </a:solidFill>
                <a:latin typeface="Gill Sans"/>
                <a:cs typeface="Gill Sans"/>
              </a:rPr>
              <a:t>Jennifer Valentino-</a:t>
            </a:r>
            <a:r>
              <a:rPr lang="en-US" sz="1400" dirty="0" err="1" smtClean="0">
                <a:solidFill>
                  <a:srgbClr val="A6A6A6"/>
                </a:solidFill>
                <a:latin typeface="Gill Sans"/>
                <a:cs typeface="Gill Sans"/>
              </a:rPr>
              <a:t>DeVries</a:t>
            </a:r>
            <a:r>
              <a:rPr lang="en-US" sz="1400" dirty="0" smtClean="0">
                <a:solidFill>
                  <a:srgbClr val="A6A6A6"/>
                </a:solidFill>
                <a:latin typeface="Gill Sans"/>
                <a:cs typeface="Gill Sans"/>
              </a:rPr>
              <a:t>, Jeremy Singer-Vine, and </a:t>
            </a:r>
            <a:r>
              <a:rPr lang="en-US" sz="1400" dirty="0" err="1" smtClean="0">
                <a:solidFill>
                  <a:srgbClr val="A6A6A6"/>
                </a:solidFill>
                <a:latin typeface="Gill Sans"/>
                <a:cs typeface="Gill Sans"/>
              </a:rPr>
              <a:t>Ashkan</a:t>
            </a:r>
            <a:r>
              <a:rPr lang="en-US" sz="1400" dirty="0" smtClean="0">
                <a:solidFill>
                  <a:srgbClr val="A6A6A6"/>
                </a:solidFill>
                <a:latin typeface="Gill Sans"/>
                <a:cs typeface="Gill Sans"/>
              </a:rPr>
              <a:t> </a:t>
            </a:r>
            <a:r>
              <a:rPr lang="en-US" sz="1400" dirty="0" err="1" smtClean="0">
                <a:solidFill>
                  <a:srgbClr val="A6A6A6"/>
                </a:solidFill>
                <a:latin typeface="Gill Sans"/>
                <a:cs typeface="Gill Sans"/>
              </a:rPr>
              <a:t>Soltani</a:t>
            </a:r>
            <a:r>
              <a:rPr lang="en-US" sz="1400" dirty="0" smtClean="0">
                <a:solidFill>
                  <a:srgbClr val="A6A6A6"/>
                </a:solidFill>
                <a:latin typeface="Gill Sans"/>
                <a:cs typeface="Gill Sans"/>
              </a:rPr>
              <a:t>. Websites Vary Prices, Deals Based on Users’ Information. Wall Street Journal. Dec, 2012. </a:t>
            </a:r>
            <a:endParaRPr lang="en-US" sz="1400" dirty="0">
              <a:solidFill>
                <a:srgbClr val="A6A6A6"/>
              </a:solidFill>
              <a:latin typeface="Gill Sans"/>
              <a:cs typeface="Gill Sans"/>
            </a:endParaRPr>
          </a:p>
        </p:txBody>
      </p:sp>
      <p:sp>
        <p:nvSpPr>
          <p:cNvPr id="22" name="Content Placeholder 2"/>
          <p:cNvSpPr>
            <a:spLocks noGrp="1"/>
          </p:cNvSpPr>
          <p:nvPr>
            <p:ph idx="1"/>
          </p:nvPr>
        </p:nvSpPr>
        <p:spPr>
          <a:xfrm>
            <a:off x="457200" y="1066800"/>
            <a:ext cx="8229600" cy="990600"/>
          </a:xfrm>
        </p:spPr>
        <p:txBody>
          <a:bodyPr>
            <a:normAutofit/>
          </a:bodyPr>
          <a:lstStyle/>
          <a:p>
            <a:pPr lvl="1"/>
            <a:r>
              <a:rPr lang="en-US" sz="2400" dirty="0" smtClean="0">
                <a:solidFill>
                  <a:schemeClr val="tx1"/>
                </a:solidFill>
                <a:latin typeface="Gill Sans"/>
                <a:cs typeface="Gill Sans"/>
              </a:rPr>
              <a:t>Do different people pay different prices depending on their geography or browser history? </a:t>
            </a:r>
          </a:p>
        </p:txBody>
      </p:sp>
    </p:spTree>
    <p:extLst>
      <p:ext uri="{BB962C8B-B14F-4D97-AF65-F5344CB8AC3E}">
        <p14:creationId xmlns:p14="http://schemas.microsoft.com/office/powerpoint/2010/main" val="994809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3284" y="609600"/>
            <a:ext cx="9080001" cy="5638800"/>
          </a:xfrm>
          <a:prstGeom prst="rect">
            <a:avLst/>
          </a:prstGeom>
        </p:spPr>
      </p:pic>
    </p:spTree>
    <p:extLst>
      <p:ext uri="{BB962C8B-B14F-4D97-AF65-F5344CB8AC3E}">
        <p14:creationId xmlns:p14="http://schemas.microsoft.com/office/powerpoint/2010/main" val="19637790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834" y="609600"/>
            <a:ext cx="9080001" cy="5638800"/>
          </a:xfrm>
          <a:prstGeom prst="rect">
            <a:avLst/>
          </a:prstGeom>
        </p:spPr>
      </p:pic>
    </p:spTree>
    <p:extLst>
      <p:ext uri="{BB962C8B-B14F-4D97-AF65-F5344CB8AC3E}">
        <p14:creationId xmlns:p14="http://schemas.microsoft.com/office/powerpoint/2010/main" val="36231819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1621"/>
            <a:ext cx="10287000" cy="6858000"/>
          </a:xfrm>
          <a:prstGeom prst="rect">
            <a:avLst/>
          </a:prstGeom>
        </p:spPr>
      </p:pic>
      <p:pic>
        <p:nvPicPr>
          <p:cNvPr id="5" name="Picture 4"/>
          <p:cNvPicPr>
            <a:picLocks noChangeAspect="1"/>
          </p:cNvPicPr>
          <p:nvPr/>
        </p:nvPicPr>
        <p:blipFill>
          <a:blip r:embed="rId4"/>
          <a:stretch>
            <a:fillRect/>
          </a:stretch>
        </p:blipFill>
        <p:spPr>
          <a:xfrm>
            <a:off x="-1" y="-24790"/>
            <a:ext cx="9161477" cy="6806590"/>
          </a:xfrm>
          <a:prstGeom prst="rect">
            <a:avLst/>
          </a:prstGeom>
        </p:spPr>
      </p:pic>
    </p:spTree>
    <p:extLst>
      <p:ext uri="{BB962C8B-B14F-4D97-AF65-F5344CB8AC3E}">
        <p14:creationId xmlns:p14="http://schemas.microsoft.com/office/powerpoint/2010/main" val="11671246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Readings</a:t>
            </a:r>
            <a:endParaRPr lang="en-US" dirty="0"/>
          </a:p>
        </p:txBody>
      </p:sp>
      <p:sp>
        <p:nvSpPr>
          <p:cNvPr id="3" name="Content Placeholder 2"/>
          <p:cNvSpPr>
            <a:spLocks noGrp="1"/>
          </p:cNvSpPr>
          <p:nvPr>
            <p:ph idx="1"/>
          </p:nvPr>
        </p:nvSpPr>
        <p:spPr>
          <a:xfrm>
            <a:off x="457200" y="1117600"/>
            <a:ext cx="8229600" cy="5511800"/>
          </a:xfrm>
        </p:spPr>
        <p:txBody>
          <a:bodyPr/>
          <a:lstStyle/>
          <a:p>
            <a:r>
              <a:rPr lang="en-US" dirty="0" smtClean="0"/>
              <a:t>Websites vary prices, deals based on Users’ Information</a:t>
            </a:r>
          </a:p>
          <a:p>
            <a:pPr lvl="1"/>
            <a:r>
              <a:rPr lang="en-US" dirty="0" smtClean="0"/>
              <a:t>Is is fair to discriminate in terms of prices to different people based on their location? What are pros / cons?</a:t>
            </a:r>
          </a:p>
          <a:p>
            <a:pPr lvl="1"/>
            <a:endParaRPr lang="en-US" dirty="0"/>
          </a:p>
          <a:p>
            <a:pPr lvl="1"/>
            <a:r>
              <a:rPr lang="en-US" dirty="0" smtClean="0"/>
              <a:t> </a:t>
            </a:r>
          </a:p>
          <a:p>
            <a:pPr lvl="1"/>
            <a:endParaRPr lang="en-US" dirty="0"/>
          </a:p>
          <a:p>
            <a:pPr lvl="1"/>
            <a:endParaRPr lang="en-US" dirty="0"/>
          </a:p>
        </p:txBody>
      </p:sp>
    </p:spTree>
    <p:extLst>
      <p:ext uri="{BB962C8B-B14F-4D97-AF65-F5344CB8AC3E}">
        <p14:creationId xmlns:p14="http://schemas.microsoft.com/office/powerpoint/2010/main" val="342656936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457200" y="1143000"/>
            <a:ext cx="8153400" cy="5410200"/>
          </a:xfrm>
        </p:spPr>
        <p:txBody>
          <a:bodyPr>
            <a:normAutofit fontScale="92500" lnSpcReduction="10000"/>
          </a:bodyPr>
          <a:lstStyle/>
          <a:p>
            <a:endParaRPr lang="en-US" sz="1400" b="0" dirty="0">
              <a:latin typeface="Gill Sans"/>
              <a:cs typeface="Gill Sans"/>
            </a:endParaRPr>
          </a:p>
          <a:p>
            <a:r>
              <a:rPr lang="en-US" sz="3200" b="0" dirty="0" smtClean="0">
                <a:latin typeface="Gill Sans"/>
                <a:cs typeface="Gill Sans"/>
              </a:rPr>
              <a:t>1. Discriminatory / Unfair</a:t>
            </a:r>
          </a:p>
          <a:p>
            <a:endParaRPr lang="en-US" sz="1400" b="0" dirty="0" smtClean="0">
              <a:latin typeface="Gill Sans"/>
              <a:cs typeface="Gill Sans"/>
            </a:endParaRPr>
          </a:p>
          <a:p>
            <a:r>
              <a:rPr lang="en-US" sz="3200" b="0" dirty="0" smtClean="0">
                <a:latin typeface="Gill Sans"/>
                <a:cs typeface="Gill Sans"/>
              </a:rPr>
              <a:t>2. Mistake that denies a service</a:t>
            </a:r>
          </a:p>
          <a:p>
            <a:endParaRPr lang="en-US" sz="1400" b="0" dirty="0" smtClean="0">
              <a:latin typeface="Gill Sans"/>
              <a:cs typeface="Gill Sans"/>
            </a:endParaRPr>
          </a:p>
          <a:p>
            <a:r>
              <a:rPr lang="en-US" sz="3200" b="0" dirty="0" smtClean="0">
                <a:latin typeface="Gill Sans"/>
                <a:cs typeface="Gill Sans"/>
              </a:rPr>
              <a:t>3. Censorship</a:t>
            </a:r>
          </a:p>
          <a:p>
            <a:pPr lvl="1"/>
            <a:endParaRPr lang="en-US" sz="1400" dirty="0" smtClean="0">
              <a:solidFill>
                <a:schemeClr val="tx1"/>
              </a:solidFill>
              <a:latin typeface="Gill Sans"/>
              <a:cs typeface="Gill Sans"/>
            </a:endParaRPr>
          </a:p>
          <a:p>
            <a:r>
              <a:rPr lang="en-US" sz="3200" b="0" dirty="0" smtClean="0">
                <a:latin typeface="Gill Sans"/>
                <a:cs typeface="Gill Sans"/>
              </a:rPr>
              <a:t>4. Breaks law or social norm</a:t>
            </a:r>
            <a:endParaRPr lang="en-US" sz="3200" b="0" dirty="0">
              <a:latin typeface="Gill Sans"/>
              <a:cs typeface="Gill Sans"/>
            </a:endParaRPr>
          </a:p>
          <a:p>
            <a:pPr lvl="1"/>
            <a:endParaRPr lang="en-US" sz="1400" dirty="0">
              <a:solidFill>
                <a:schemeClr val="tx1"/>
              </a:solidFill>
              <a:latin typeface="Gill Sans"/>
              <a:cs typeface="Gill Sans"/>
            </a:endParaRPr>
          </a:p>
          <a:p>
            <a:r>
              <a:rPr lang="en-US" sz="3200" b="0" dirty="0" smtClean="0">
                <a:latin typeface="Gill Sans"/>
                <a:cs typeface="Gill Sans"/>
              </a:rPr>
              <a:t>5. False Prediction</a:t>
            </a:r>
          </a:p>
          <a:p>
            <a:endParaRPr lang="en-US" sz="1500" b="0" dirty="0" smtClean="0">
              <a:latin typeface="Gill Sans"/>
              <a:cs typeface="Gill Sans"/>
            </a:endParaRPr>
          </a:p>
          <a:p>
            <a:r>
              <a:rPr lang="en-US" sz="3200" b="0" dirty="0" smtClean="0"/>
              <a:t>6. Violation of privacy</a:t>
            </a:r>
            <a:endParaRPr lang="en-US" sz="3200" b="0" dirty="0">
              <a:latin typeface="Gill Sans"/>
              <a:cs typeface="Gill Sans"/>
            </a:endParaRPr>
          </a:p>
          <a:p>
            <a:endParaRPr lang="en-US" sz="3200" b="0" dirty="0" smtClean="0">
              <a:latin typeface="Gill Sans"/>
              <a:cs typeface="Gill Sans"/>
            </a:endParaRPr>
          </a:p>
          <a:p>
            <a:r>
              <a:rPr lang="en-US" sz="3200" b="0" dirty="0"/>
              <a:t>What are </a:t>
            </a:r>
            <a:r>
              <a:rPr lang="en-US" sz="3200" b="0" dirty="0">
                <a:solidFill>
                  <a:srgbClr val="FF00AE"/>
                </a:solidFill>
              </a:rPr>
              <a:t>consequences</a:t>
            </a:r>
            <a:r>
              <a:rPr lang="en-US" sz="3200" b="0" dirty="0"/>
              <a:t> of algorithm to public, or personal interest? Significance? Number of </a:t>
            </a:r>
            <a:r>
              <a:rPr lang="en-US" sz="3200" b="0" dirty="0">
                <a:solidFill>
                  <a:srgbClr val="1EA6FF"/>
                </a:solidFill>
              </a:rPr>
              <a:t>people affected</a:t>
            </a:r>
            <a:r>
              <a:rPr lang="en-US" sz="3200" b="0" dirty="0"/>
              <a:t>?</a:t>
            </a:r>
          </a:p>
          <a:p>
            <a:endParaRPr lang="en-US" sz="3200" b="0" dirty="0">
              <a:latin typeface="Gill Sans"/>
              <a:cs typeface="Gill Sans"/>
            </a:endParaRPr>
          </a:p>
        </p:txBody>
      </p:sp>
      <p:sp>
        <p:nvSpPr>
          <p:cNvPr id="5" name="Title 1"/>
          <p:cNvSpPr>
            <a:spLocks noGrp="1"/>
          </p:cNvSpPr>
          <p:nvPr>
            <p:ph type="title"/>
          </p:nvPr>
        </p:nvSpPr>
        <p:spPr>
          <a:xfrm>
            <a:off x="457200" y="76201"/>
            <a:ext cx="8229600" cy="741362"/>
          </a:xfrm>
        </p:spPr>
        <p:txBody>
          <a:bodyPr>
            <a:normAutofit fontScale="90000"/>
          </a:bodyPr>
          <a:lstStyle/>
          <a:p>
            <a:r>
              <a:rPr lang="en-US" dirty="0" smtClean="0"/>
              <a:t>Six Stories about Algorithms</a:t>
            </a:r>
            <a:endParaRPr lang="en-US" dirty="0"/>
          </a:p>
        </p:txBody>
      </p:sp>
    </p:spTree>
    <p:extLst>
      <p:ext uri="{BB962C8B-B14F-4D97-AF65-F5344CB8AC3E}">
        <p14:creationId xmlns:p14="http://schemas.microsoft.com/office/powerpoint/2010/main" val="18008926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ph idx="1"/>
          </p:nvPr>
        </p:nvSpPr>
        <p:spPr>
          <a:xfrm>
            <a:off x="457200" y="990600"/>
            <a:ext cx="8458200" cy="5486400"/>
          </a:xfrm>
        </p:spPr>
        <p:txBody>
          <a:bodyPr>
            <a:normAutofit/>
          </a:bodyPr>
          <a:lstStyle/>
          <a:p>
            <a:r>
              <a:rPr lang="en-US" sz="3000" dirty="0" smtClean="0"/>
              <a:t>“Proof” is Elusive</a:t>
            </a:r>
          </a:p>
          <a:p>
            <a:pPr lvl="1"/>
            <a:r>
              <a:rPr lang="en-US" sz="2400" dirty="0" smtClean="0">
                <a:solidFill>
                  <a:schemeClr val="tx1">
                    <a:lumMod val="50000"/>
                    <a:lumOff val="50000"/>
                  </a:schemeClr>
                </a:solidFill>
                <a:latin typeface="Gill Sans"/>
                <a:cs typeface="Gill Sans"/>
              </a:rPr>
              <a:t>Lack of internal knowledge of systems</a:t>
            </a:r>
          </a:p>
          <a:p>
            <a:pPr lvl="1"/>
            <a:r>
              <a:rPr lang="en-US" sz="2400" dirty="0">
                <a:solidFill>
                  <a:schemeClr val="tx1">
                    <a:lumMod val="50000"/>
                    <a:lumOff val="50000"/>
                  </a:schemeClr>
                </a:solidFill>
              </a:rPr>
              <a:t>I</a:t>
            </a:r>
            <a:r>
              <a:rPr lang="en-US" sz="2400" dirty="0" smtClean="0">
                <a:solidFill>
                  <a:schemeClr val="tx1">
                    <a:lumMod val="50000"/>
                    <a:lumOff val="50000"/>
                  </a:schemeClr>
                </a:solidFill>
                <a:latin typeface="Gill Sans"/>
                <a:cs typeface="Gill Sans"/>
              </a:rPr>
              <a:t>nterviews are important but can be adversarial</a:t>
            </a:r>
            <a:endParaRPr lang="en-US" sz="2400" b="0" dirty="0" smtClean="0">
              <a:solidFill>
                <a:schemeClr val="tx1">
                  <a:lumMod val="50000"/>
                  <a:lumOff val="50000"/>
                </a:schemeClr>
              </a:solidFill>
              <a:latin typeface="Gill Sans"/>
              <a:cs typeface="Gill Sans"/>
            </a:endParaRPr>
          </a:p>
          <a:p>
            <a:endParaRPr lang="en-US" sz="1800" dirty="0" smtClean="0">
              <a:latin typeface="Gill Sans"/>
              <a:cs typeface="Gill Sans"/>
            </a:endParaRPr>
          </a:p>
          <a:p>
            <a:r>
              <a:rPr lang="en-US" sz="3000" dirty="0" smtClean="0"/>
              <a:t>Legal and Regulatory </a:t>
            </a:r>
            <a:r>
              <a:rPr lang="en-US" sz="3000" dirty="0"/>
              <a:t>I</a:t>
            </a:r>
            <a:r>
              <a:rPr lang="en-US" sz="3000" dirty="0" smtClean="0"/>
              <a:t>ssues</a:t>
            </a:r>
            <a:endParaRPr lang="en-US" sz="3000" dirty="0"/>
          </a:p>
          <a:p>
            <a:r>
              <a:rPr lang="en-US" sz="2400" b="0" dirty="0" smtClean="0">
                <a:solidFill>
                  <a:srgbClr val="7F7F7F"/>
                </a:solidFill>
                <a:latin typeface="Gill Sans"/>
                <a:cs typeface="Gill Sans"/>
              </a:rPr>
              <a:t>Terms of Use, EULAs, DMCA, Computer Fraud and Abuse Act</a:t>
            </a:r>
          </a:p>
          <a:p>
            <a:r>
              <a:rPr lang="en-US" sz="2400" b="0" dirty="0" smtClean="0">
                <a:solidFill>
                  <a:srgbClr val="7F7F7F"/>
                </a:solidFill>
              </a:rPr>
              <a:t>FOIA: trade secrets, no document creation</a:t>
            </a:r>
          </a:p>
          <a:p>
            <a:pPr lvl="1"/>
            <a:r>
              <a:rPr lang="en-US" sz="2400" dirty="0">
                <a:solidFill>
                  <a:srgbClr val="7F7F7F"/>
                </a:solidFill>
              </a:rPr>
              <a:t>1992 Federal Highway Administration case</a:t>
            </a:r>
          </a:p>
          <a:p>
            <a:endParaRPr lang="en-US" sz="1800" dirty="0">
              <a:solidFill>
                <a:schemeClr val="tx1">
                  <a:lumMod val="65000"/>
                  <a:lumOff val="35000"/>
                </a:schemeClr>
              </a:solidFill>
              <a:latin typeface="Gill Sans"/>
              <a:cs typeface="Gill Sans"/>
            </a:endParaRPr>
          </a:p>
          <a:p>
            <a:r>
              <a:rPr lang="en-US" sz="3000" dirty="0" smtClean="0">
                <a:latin typeface="Gill Sans"/>
                <a:cs typeface="Gill Sans"/>
              </a:rPr>
              <a:t>Ethical Implications </a:t>
            </a:r>
          </a:p>
          <a:p>
            <a:r>
              <a:rPr lang="en-US" sz="2400" b="0" dirty="0" smtClean="0">
                <a:solidFill>
                  <a:srgbClr val="7F7F7F"/>
                </a:solidFill>
                <a:latin typeface="Gill Sans"/>
                <a:cs typeface="Gill Sans"/>
              </a:rPr>
              <a:t>Publication &amp; gaming, individual privacy, deception</a:t>
            </a:r>
          </a:p>
        </p:txBody>
      </p:sp>
      <p:sp>
        <p:nvSpPr>
          <p:cNvPr id="3" name="Title 1"/>
          <p:cNvSpPr>
            <a:spLocks noGrp="1"/>
          </p:cNvSpPr>
          <p:nvPr>
            <p:ph type="title"/>
          </p:nvPr>
        </p:nvSpPr>
        <p:spPr>
          <a:xfrm>
            <a:off x="203200" y="20638"/>
            <a:ext cx="8788400" cy="855662"/>
          </a:xfrm>
        </p:spPr>
        <p:txBody>
          <a:bodyPr>
            <a:normAutofit/>
          </a:bodyPr>
          <a:lstStyle/>
          <a:p>
            <a:pPr algn="ctr"/>
            <a:r>
              <a:rPr lang="en-US" sz="4000" b="1" dirty="0" smtClean="0">
                <a:solidFill>
                  <a:srgbClr val="BFBFBF"/>
                </a:solidFill>
                <a:latin typeface="Gill Sans MT"/>
                <a:cs typeface="Gill Sans MT"/>
              </a:rPr>
              <a:t>Auditing Challenges</a:t>
            </a:r>
            <a:endParaRPr lang="en-US" sz="4000" b="1" dirty="0">
              <a:solidFill>
                <a:srgbClr val="BFBFBF"/>
              </a:solidFill>
              <a:latin typeface="Gill Sans MT"/>
              <a:cs typeface="Gill Sans MT"/>
            </a:endParaRPr>
          </a:p>
        </p:txBody>
      </p:sp>
    </p:spTree>
    <p:extLst>
      <p:ext uri="{BB962C8B-B14F-4D97-AF65-F5344CB8AC3E}">
        <p14:creationId xmlns:p14="http://schemas.microsoft.com/office/powerpoint/2010/main" val="22875714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48218" y="0"/>
            <a:ext cx="8043333" cy="6858000"/>
          </a:xfrm>
          <a:prstGeom prst="rect">
            <a:avLst/>
          </a:prstGeom>
        </p:spPr>
      </p:pic>
    </p:spTree>
    <p:extLst>
      <p:ext uri="{BB962C8B-B14F-4D97-AF65-F5344CB8AC3E}">
        <p14:creationId xmlns:p14="http://schemas.microsoft.com/office/powerpoint/2010/main" val="32858744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1"/>
            <a:ext cx="8229600" cy="741362"/>
          </a:xfrm>
        </p:spPr>
        <p:txBody>
          <a:bodyPr>
            <a:noAutofit/>
          </a:bodyPr>
          <a:lstStyle/>
          <a:p>
            <a:r>
              <a:rPr lang="en-US" sz="4000" dirty="0" smtClean="0"/>
              <a:t>Experiment! </a:t>
            </a:r>
            <a:endParaRPr lang="en-US" sz="4000" dirty="0"/>
          </a:p>
        </p:txBody>
      </p:sp>
      <p:pic>
        <p:nvPicPr>
          <p:cNvPr id="5" name="Picture 4"/>
          <p:cNvPicPr>
            <a:picLocks noChangeAspect="1"/>
          </p:cNvPicPr>
          <p:nvPr/>
        </p:nvPicPr>
        <p:blipFill>
          <a:blip r:embed="rId3"/>
          <a:stretch>
            <a:fillRect/>
          </a:stretch>
        </p:blipFill>
        <p:spPr>
          <a:xfrm>
            <a:off x="0" y="1295401"/>
            <a:ext cx="9144000" cy="1899803"/>
          </a:xfrm>
          <a:prstGeom prst="rect">
            <a:avLst/>
          </a:prstGeom>
        </p:spPr>
      </p:pic>
      <p:sp>
        <p:nvSpPr>
          <p:cNvPr id="7" name="Content Placeholder 2"/>
          <p:cNvSpPr>
            <a:spLocks noGrp="1"/>
          </p:cNvSpPr>
          <p:nvPr>
            <p:ph idx="1"/>
          </p:nvPr>
        </p:nvSpPr>
        <p:spPr>
          <a:xfrm>
            <a:off x="457200" y="3657601"/>
            <a:ext cx="8272133" cy="2663749"/>
          </a:xfrm>
        </p:spPr>
        <p:txBody>
          <a:bodyPr>
            <a:normAutofit fontScale="92500" lnSpcReduction="20000"/>
          </a:bodyPr>
          <a:lstStyle/>
          <a:p>
            <a:pPr marL="0" lvl="1" indent="6350">
              <a:spcBef>
                <a:spcPts val="0"/>
              </a:spcBef>
              <a:buNone/>
            </a:pPr>
            <a:r>
              <a:rPr lang="en-US" sz="3000" b="1" dirty="0" smtClean="0">
                <a:solidFill>
                  <a:srgbClr val="000000"/>
                </a:solidFill>
                <a:latin typeface="Gill Sans"/>
                <a:cs typeface="Gill Sans"/>
              </a:rPr>
              <a:t>Can we induce an artificial surge on campus? </a:t>
            </a:r>
          </a:p>
          <a:p>
            <a:pPr marL="0" lvl="1" indent="6350">
              <a:spcBef>
                <a:spcPts val="0"/>
              </a:spcBef>
              <a:buNone/>
            </a:pPr>
            <a:endParaRPr lang="en-US" sz="3000" dirty="0">
              <a:solidFill>
                <a:srgbClr val="000000"/>
              </a:solidFill>
            </a:endParaRPr>
          </a:p>
          <a:p>
            <a:pPr marL="0" lvl="1" indent="6350">
              <a:spcBef>
                <a:spcPts val="0"/>
              </a:spcBef>
              <a:buNone/>
            </a:pPr>
            <a:r>
              <a:rPr lang="en-US" sz="3000" dirty="0" smtClean="0">
                <a:solidFill>
                  <a:srgbClr val="000000"/>
                </a:solidFill>
                <a:latin typeface="Gill Sans"/>
                <a:cs typeface="Gill Sans"/>
              </a:rPr>
              <a:t>Close the </a:t>
            </a:r>
            <a:r>
              <a:rPr lang="en-US" sz="3000" dirty="0" err="1" smtClean="0">
                <a:solidFill>
                  <a:srgbClr val="000000"/>
                </a:solidFill>
                <a:latin typeface="Gill Sans"/>
                <a:cs typeface="Gill Sans"/>
              </a:rPr>
              <a:t>Uber</a:t>
            </a:r>
            <a:r>
              <a:rPr lang="en-US" sz="3000" dirty="0" smtClean="0">
                <a:solidFill>
                  <a:srgbClr val="000000"/>
                </a:solidFill>
                <a:latin typeface="Gill Sans"/>
                <a:cs typeface="Gill Sans"/>
              </a:rPr>
              <a:t> app if it’s running in the background</a:t>
            </a:r>
          </a:p>
          <a:p>
            <a:pPr marL="0" lvl="1" indent="6350">
              <a:spcBef>
                <a:spcPts val="0"/>
              </a:spcBef>
              <a:buNone/>
            </a:pPr>
            <a:endParaRPr lang="en-US" sz="3000" dirty="0">
              <a:solidFill>
                <a:srgbClr val="000000"/>
              </a:solidFill>
            </a:endParaRPr>
          </a:p>
          <a:p>
            <a:pPr marL="0" lvl="1" indent="6350">
              <a:spcBef>
                <a:spcPts val="0"/>
              </a:spcBef>
              <a:buNone/>
            </a:pPr>
            <a:r>
              <a:rPr lang="en-US" sz="3000" dirty="0" smtClean="0">
                <a:solidFill>
                  <a:srgbClr val="000000"/>
                </a:solidFill>
                <a:latin typeface="Gill Sans"/>
                <a:cs typeface="Gill Sans"/>
              </a:rPr>
              <a:t>Everyone </a:t>
            </a:r>
            <a:r>
              <a:rPr lang="en-US" sz="3000" dirty="0" smtClean="0">
                <a:solidFill>
                  <a:srgbClr val="FF00AE"/>
                </a:solidFill>
                <a:latin typeface="Gill Sans"/>
                <a:cs typeface="Gill Sans"/>
              </a:rPr>
              <a:t>re-start </a:t>
            </a:r>
            <a:r>
              <a:rPr lang="en-US" sz="3000" dirty="0" smtClean="0">
                <a:solidFill>
                  <a:srgbClr val="000000"/>
                </a:solidFill>
                <a:latin typeface="Gill Sans"/>
                <a:cs typeface="Gill Sans"/>
              </a:rPr>
              <a:t>it on my signal, </a:t>
            </a:r>
            <a:r>
              <a:rPr lang="en-US" sz="3000" dirty="0" smtClean="0">
                <a:solidFill>
                  <a:srgbClr val="FF00AE"/>
                </a:solidFill>
                <a:latin typeface="Gill Sans"/>
                <a:cs typeface="Gill Sans"/>
              </a:rPr>
              <a:t>leave it open</a:t>
            </a:r>
          </a:p>
          <a:p>
            <a:pPr marL="0" lvl="1" indent="6350">
              <a:spcBef>
                <a:spcPts val="0"/>
              </a:spcBef>
              <a:buNone/>
            </a:pPr>
            <a:endParaRPr lang="en-US" sz="3000" dirty="0">
              <a:solidFill>
                <a:srgbClr val="000000"/>
              </a:solidFill>
            </a:endParaRPr>
          </a:p>
          <a:p>
            <a:pPr marL="0" lvl="1" indent="6350">
              <a:spcBef>
                <a:spcPts val="0"/>
              </a:spcBef>
              <a:buNone/>
            </a:pPr>
            <a:r>
              <a:rPr lang="en-US" sz="3000" dirty="0" smtClean="0">
                <a:solidFill>
                  <a:srgbClr val="000000"/>
                </a:solidFill>
                <a:latin typeface="Gill Sans"/>
                <a:cs typeface="Gill Sans"/>
              </a:rPr>
              <a:t>But </a:t>
            </a:r>
            <a:r>
              <a:rPr lang="en-US" sz="3000" dirty="0" smtClean="0">
                <a:solidFill>
                  <a:srgbClr val="FF00AE"/>
                </a:solidFill>
                <a:latin typeface="Gill Sans"/>
                <a:cs typeface="Gill Sans"/>
              </a:rPr>
              <a:t>do NOT request </a:t>
            </a:r>
            <a:r>
              <a:rPr lang="en-US" sz="3000" dirty="0" smtClean="0">
                <a:solidFill>
                  <a:srgbClr val="000000"/>
                </a:solidFill>
                <a:latin typeface="Gill Sans"/>
                <a:cs typeface="Gill Sans"/>
              </a:rPr>
              <a:t>a car! </a:t>
            </a:r>
          </a:p>
          <a:p>
            <a:pPr marL="0" lvl="1" indent="6350">
              <a:spcBef>
                <a:spcPts val="0"/>
              </a:spcBef>
              <a:buNone/>
            </a:pPr>
            <a:endParaRPr lang="en-US" sz="3000" dirty="0">
              <a:solidFill>
                <a:srgbClr val="000000"/>
              </a:solidFill>
            </a:endParaRPr>
          </a:p>
          <a:p>
            <a:pPr marL="0" lvl="1" indent="6350">
              <a:spcBef>
                <a:spcPts val="0"/>
              </a:spcBef>
              <a:buNone/>
            </a:pPr>
            <a:endParaRPr lang="en-US" sz="3000" dirty="0" smtClean="0">
              <a:solidFill>
                <a:srgbClr val="000000"/>
              </a:solidFill>
              <a:latin typeface="Gill Sans"/>
              <a:cs typeface="Gill Sans"/>
            </a:endParaRPr>
          </a:p>
          <a:p>
            <a:pPr marL="0" lvl="1" indent="6350">
              <a:spcBef>
                <a:spcPts val="0"/>
              </a:spcBef>
              <a:buNone/>
            </a:pPr>
            <a:endParaRPr lang="en-US" sz="3000" dirty="0" smtClean="0">
              <a:solidFill>
                <a:srgbClr val="000000"/>
              </a:solidFill>
              <a:latin typeface="Gill Sans"/>
              <a:cs typeface="Gill Sans"/>
            </a:endParaRPr>
          </a:p>
          <a:p>
            <a:pPr marL="0" lvl="1" indent="6350">
              <a:spcBef>
                <a:spcPts val="0"/>
              </a:spcBef>
              <a:buNone/>
            </a:pPr>
            <a:endParaRPr lang="en-US" sz="2400" dirty="0">
              <a:latin typeface="Abadi MT Condensed Light"/>
              <a:cs typeface="Abadi MT Condensed Light"/>
            </a:endParaRPr>
          </a:p>
        </p:txBody>
      </p:sp>
    </p:spTree>
    <p:extLst>
      <p:ext uri="{BB962C8B-B14F-4D97-AF65-F5344CB8AC3E}">
        <p14:creationId xmlns:p14="http://schemas.microsoft.com/office/powerpoint/2010/main" val="8669666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475"/>
          <a:stretch/>
        </p:blipFill>
        <p:spPr>
          <a:xfrm>
            <a:off x="0" y="0"/>
            <a:ext cx="9144000" cy="6858000"/>
          </a:xfrm>
          <a:prstGeom prst="rect">
            <a:avLst/>
          </a:prstGeom>
        </p:spPr>
      </p:pic>
      <p:sp>
        <p:nvSpPr>
          <p:cNvPr id="2" name="Title 1"/>
          <p:cNvSpPr>
            <a:spLocks noGrp="1"/>
          </p:cNvSpPr>
          <p:nvPr>
            <p:ph type="ctrTitle"/>
          </p:nvPr>
        </p:nvSpPr>
        <p:spPr>
          <a:xfrm>
            <a:off x="0" y="2743200"/>
            <a:ext cx="9144000" cy="2133600"/>
          </a:xfrm>
        </p:spPr>
        <p:txBody>
          <a:bodyPr>
            <a:noAutofit/>
          </a:bodyPr>
          <a:lstStyle/>
          <a:p>
            <a:r>
              <a:rPr lang="en-US" sz="6600" dirty="0" smtClean="0">
                <a:solidFill>
                  <a:schemeClr val="bg1">
                    <a:alpha val="75000"/>
                  </a:schemeClr>
                </a:solidFill>
              </a:rPr>
              <a:t>Algorithmic </a:t>
            </a:r>
            <a:br>
              <a:rPr lang="en-US" sz="6600" dirty="0" smtClean="0">
                <a:solidFill>
                  <a:schemeClr val="bg1">
                    <a:alpha val="75000"/>
                  </a:schemeClr>
                </a:solidFill>
              </a:rPr>
            </a:br>
            <a:r>
              <a:rPr lang="en-US" sz="6600" dirty="0" smtClean="0">
                <a:solidFill>
                  <a:schemeClr val="bg1">
                    <a:alpha val="75000"/>
                  </a:schemeClr>
                </a:solidFill>
              </a:rPr>
              <a:t>Transparency</a:t>
            </a:r>
            <a:endParaRPr lang="en-US" sz="6600" dirty="0">
              <a:solidFill>
                <a:schemeClr val="bg1">
                  <a:alpha val="75000"/>
                </a:schemeClr>
              </a:solidFill>
            </a:endParaRPr>
          </a:p>
        </p:txBody>
      </p:sp>
    </p:spTree>
    <p:extLst>
      <p:ext uri="{BB962C8B-B14F-4D97-AF65-F5344CB8AC3E}">
        <p14:creationId xmlns:p14="http://schemas.microsoft.com/office/powerpoint/2010/main" val="41527591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5" name="Picture 4"/>
          <p:cNvPicPr>
            <a:picLocks noChangeAspect="1"/>
          </p:cNvPicPr>
          <p:nvPr/>
        </p:nvPicPr>
        <p:blipFill>
          <a:blip r:embed="rId3"/>
          <a:stretch>
            <a:fillRect/>
          </a:stretch>
        </p:blipFill>
        <p:spPr>
          <a:xfrm>
            <a:off x="0" y="368300"/>
            <a:ext cx="9144000" cy="6098977"/>
          </a:xfrm>
          <a:prstGeom prst="rect">
            <a:avLst/>
          </a:prstGeom>
        </p:spPr>
      </p:pic>
      <p:sp>
        <p:nvSpPr>
          <p:cNvPr id="6" name="Content Placeholder 2"/>
          <p:cNvSpPr>
            <a:spLocks noGrp="1"/>
          </p:cNvSpPr>
          <p:nvPr>
            <p:ph idx="1"/>
          </p:nvPr>
        </p:nvSpPr>
        <p:spPr>
          <a:xfrm>
            <a:off x="504243" y="4572000"/>
            <a:ext cx="8229600" cy="1625600"/>
          </a:xfrm>
          <a:solidFill>
            <a:schemeClr val="bg1">
              <a:alpha val="75000"/>
            </a:schemeClr>
          </a:solidFill>
        </p:spPr>
        <p:txBody>
          <a:bodyPr>
            <a:normAutofit lnSpcReduction="10000"/>
          </a:bodyPr>
          <a:lstStyle/>
          <a:p>
            <a:r>
              <a:rPr lang="en-US" sz="2600" b="0" i="1" dirty="0" smtClean="0"/>
              <a:t>Transparency is defined as “the ways in which people both inside and external to journalism are given a chance to monitor, check, criticize and even intervene in the journalistic process.”</a:t>
            </a:r>
          </a:p>
          <a:p>
            <a:pPr algn="r"/>
            <a:r>
              <a:rPr lang="en-US" sz="2400" b="0" i="1" dirty="0" smtClean="0">
                <a:cs typeface="Gill Sans"/>
              </a:rPr>
              <a:t>– Mark </a:t>
            </a:r>
            <a:r>
              <a:rPr lang="en-US" sz="2400" b="0" i="1" dirty="0" err="1" smtClean="0">
                <a:cs typeface="Gill Sans"/>
              </a:rPr>
              <a:t>Deuze</a:t>
            </a:r>
            <a:r>
              <a:rPr lang="en-US" sz="2400" b="0" i="1" dirty="0" smtClean="0">
                <a:cs typeface="Gill Sans"/>
              </a:rPr>
              <a:t>, University of Amsterdam </a:t>
            </a:r>
            <a:endParaRPr lang="en-US" sz="2400" b="0" dirty="0">
              <a:cs typeface="Gill Sans"/>
            </a:endParaRPr>
          </a:p>
        </p:txBody>
      </p:sp>
    </p:spTree>
    <p:extLst>
      <p:ext uri="{BB962C8B-B14F-4D97-AF65-F5344CB8AC3E}">
        <p14:creationId xmlns:p14="http://schemas.microsoft.com/office/powerpoint/2010/main" val="1065939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1"/>
            <a:ext cx="8229600" cy="741362"/>
          </a:xfrm>
        </p:spPr>
        <p:txBody>
          <a:bodyPr>
            <a:noAutofit/>
          </a:bodyPr>
          <a:lstStyle/>
          <a:p>
            <a:r>
              <a:rPr lang="en-US" sz="3600" dirty="0" smtClean="0"/>
              <a:t>Algorithmic Transparency Workshop</a:t>
            </a:r>
            <a:endParaRPr lang="en-US" sz="3600" dirty="0"/>
          </a:p>
        </p:txBody>
      </p:sp>
      <p:sp>
        <p:nvSpPr>
          <p:cNvPr id="4" name="Content Placeholder 2"/>
          <p:cNvSpPr txBox="1">
            <a:spLocks/>
          </p:cNvSpPr>
          <p:nvPr/>
        </p:nvSpPr>
        <p:spPr>
          <a:xfrm>
            <a:off x="199947" y="2895599"/>
            <a:ext cx="3067103" cy="1066800"/>
          </a:xfrm>
          <a:prstGeom prst="rect">
            <a:avLst/>
          </a:prstGeom>
        </p:spPr>
        <p:txBody>
          <a:bodyPr vert="horz" lIns="91440" tIns="45720" rIns="91440" bIns="45720" rtlCol="0">
            <a:noAutofit/>
          </a:bodyPr>
          <a:lstStyle>
            <a:lvl1pPr marL="0" indent="0" algn="l" defTabSz="457200" rtl="0" eaLnBrk="1" latinLnBrk="0" hangingPunct="1">
              <a:spcBef>
                <a:spcPts val="0"/>
              </a:spcBef>
              <a:buFontTx/>
              <a:buNone/>
              <a:defRPr sz="3600" b="1" kern="1200">
                <a:solidFill>
                  <a:schemeClr val="tx1"/>
                </a:solidFill>
                <a:latin typeface="Gill Sans"/>
                <a:ea typeface="+mn-ea"/>
                <a:cs typeface="Gill Sans"/>
              </a:defRPr>
            </a:lvl1pPr>
            <a:lvl2pPr marL="0" indent="0" algn="l" defTabSz="457200" rtl="0" eaLnBrk="1" latinLnBrk="0" hangingPunct="1">
              <a:spcBef>
                <a:spcPts val="0"/>
              </a:spcBef>
              <a:buFont typeface="Arial"/>
              <a:buNone/>
              <a:defRPr sz="2800" kern="1200">
                <a:solidFill>
                  <a:schemeClr val="tx1">
                    <a:lumMod val="65000"/>
                    <a:lumOff val="35000"/>
                  </a:schemeClr>
                </a:solidFill>
                <a:latin typeface="Gill Sans"/>
                <a:ea typeface="+mn-ea"/>
                <a:cs typeface="Gill Sans"/>
              </a:defRPr>
            </a:lvl2pPr>
            <a:lvl3pPr marL="914400" indent="0" algn="l" defTabSz="457200" rtl="0" eaLnBrk="1" latinLnBrk="0" hangingPunct="1">
              <a:spcBef>
                <a:spcPct val="20000"/>
              </a:spcBef>
              <a:buFont typeface="Arial"/>
              <a:buNone/>
              <a:defRPr sz="2400" kern="1200">
                <a:solidFill>
                  <a:schemeClr val="tx1"/>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Gill Sans"/>
                <a:ea typeface="+mn-ea"/>
                <a:cs typeface="Gill Sans"/>
              </a:defRPr>
            </a:lvl4pPr>
            <a:lvl5pPr marL="1828800" indent="0" algn="l" defTabSz="457200" rtl="0" eaLnBrk="1" latinLnBrk="0" hangingPunct="1">
              <a:spcBef>
                <a:spcPct val="20000"/>
              </a:spcBef>
              <a:buFont typeface="Arial"/>
              <a:buNone/>
              <a:defRPr sz="200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00" dirty="0" smtClean="0"/>
              <a:t>Automated News Content</a:t>
            </a:r>
          </a:p>
          <a:p>
            <a:pPr algn="ctr"/>
            <a:endParaRPr lang="en-US" sz="2800" dirty="0" smtClean="0"/>
          </a:p>
          <a:p>
            <a:pPr algn="ctr"/>
            <a:endParaRPr lang="en-US" sz="2800" dirty="0" smtClean="0"/>
          </a:p>
          <a:p>
            <a:pPr algn="ctr"/>
            <a:endParaRPr lang="en-US" sz="2800" dirty="0"/>
          </a:p>
        </p:txBody>
      </p:sp>
      <p:pic>
        <p:nvPicPr>
          <p:cNvPr id="5" name="Picture 4"/>
          <p:cNvPicPr>
            <a:picLocks noChangeAspect="1"/>
          </p:cNvPicPr>
          <p:nvPr/>
        </p:nvPicPr>
        <p:blipFill>
          <a:blip r:embed="rId3"/>
          <a:stretch>
            <a:fillRect/>
          </a:stretch>
        </p:blipFill>
        <p:spPr>
          <a:xfrm>
            <a:off x="4114802" y="1600200"/>
            <a:ext cx="1262385" cy="1288235"/>
          </a:xfrm>
          <a:prstGeom prst="rect">
            <a:avLst/>
          </a:prstGeom>
        </p:spPr>
      </p:pic>
      <p:sp>
        <p:nvSpPr>
          <p:cNvPr id="6" name="Content Placeholder 2"/>
          <p:cNvSpPr txBox="1">
            <a:spLocks/>
          </p:cNvSpPr>
          <p:nvPr/>
        </p:nvSpPr>
        <p:spPr>
          <a:xfrm>
            <a:off x="3429001" y="2895600"/>
            <a:ext cx="2514600" cy="838201"/>
          </a:xfrm>
          <a:prstGeom prst="rect">
            <a:avLst/>
          </a:prstGeom>
        </p:spPr>
        <p:txBody>
          <a:bodyPr vert="horz" lIns="91440" tIns="45720" rIns="91440" bIns="45720" rtlCol="0">
            <a:no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228600" indent="0" algn="l" defTabSz="457200" rtl="0" eaLnBrk="1" latinLnBrk="0" hangingPunct="1">
              <a:spcBef>
                <a:spcPct val="20000"/>
              </a:spcBef>
              <a:buFont typeface="Arial"/>
              <a:buNone/>
              <a:defRPr sz="2400" kern="1200">
                <a:solidFill>
                  <a:schemeClr val="bg1">
                    <a:lumMod val="65000"/>
                  </a:schemeClr>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00" dirty="0" smtClean="0"/>
              <a:t>Algorithmic Curation</a:t>
            </a:r>
          </a:p>
          <a:p>
            <a:pPr algn="ctr"/>
            <a:endParaRPr lang="en-US" sz="2800" dirty="0" smtClean="0"/>
          </a:p>
          <a:p>
            <a:pPr algn="ctr"/>
            <a:endParaRPr lang="en-US" sz="2800" dirty="0" smtClean="0"/>
          </a:p>
          <a:p>
            <a:pPr algn="ctr"/>
            <a:endParaRPr lang="en-US" sz="2800" dirty="0"/>
          </a:p>
        </p:txBody>
      </p:sp>
      <p:sp>
        <p:nvSpPr>
          <p:cNvPr id="7" name="Content Placeholder 2"/>
          <p:cNvSpPr txBox="1">
            <a:spLocks/>
          </p:cNvSpPr>
          <p:nvPr/>
        </p:nvSpPr>
        <p:spPr>
          <a:xfrm>
            <a:off x="6172200" y="2888435"/>
            <a:ext cx="2667000" cy="1683565"/>
          </a:xfrm>
          <a:prstGeom prst="rect">
            <a:avLst/>
          </a:prstGeom>
        </p:spPr>
        <p:txBody>
          <a:bodyPr vert="horz" lIns="91440" tIns="45720" rIns="91440" bIns="45720" rtlCol="0">
            <a:noAutofit/>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228600" indent="0" algn="l" defTabSz="457200" rtl="0" eaLnBrk="1" latinLnBrk="0" hangingPunct="1">
              <a:spcBef>
                <a:spcPct val="20000"/>
              </a:spcBef>
              <a:buFont typeface="Arial"/>
              <a:buNone/>
              <a:defRPr sz="2400" kern="1200">
                <a:solidFill>
                  <a:schemeClr val="bg1">
                    <a:lumMod val="65000"/>
                  </a:schemeClr>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00" dirty="0" smtClean="0"/>
              <a:t>Simulation &amp; Modeling</a:t>
            </a:r>
            <a:endParaRPr lang="en-US" sz="2800" dirty="0" smtClean="0"/>
          </a:p>
          <a:p>
            <a:endParaRPr lang="en-US" sz="2800" dirty="0" smtClean="0"/>
          </a:p>
          <a:p>
            <a:endParaRPr lang="en-US" sz="2800" dirty="0"/>
          </a:p>
        </p:txBody>
      </p:sp>
      <p:pic>
        <p:nvPicPr>
          <p:cNvPr id="8" name="Picture 7"/>
          <p:cNvPicPr>
            <a:picLocks noChangeAspect="1"/>
          </p:cNvPicPr>
          <p:nvPr/>
        </p:nvPicPr>
        <p:blipFill rotWithShape="1">
          <a:blip r:embed="rId4"/>
          <a:srcRect t="14789" r="40625"/>
          <a:stretch/>
        </p:blipFill>
        <p:spPr>
          <a:xfrm>
            <a:off x="1095350" y="1669233"/>
            <a:ext cx="1276297" cy="1219200"/>
          </a:xfrm>
          <a:prstGeom prst="rect">
            <a:avLst/>
          </a:prstGeom>
        </p:spPr>
      </p:pic>
      <p:pic>
        <p:nvPicPr>
          <p:cNvPr id="9" name="Picture 8"/>
          <p:cNvPicPr/>
          <p:nvPr/>
        </p:nvPicPr>
        <p:blipFill rotWithShape="1">
          <a:blip r:embed="rId5">
            <a:extLst>
              <a:ext uri="{28A0092B-C50C-407E-A947-70E740481C1C}">
                <a14:useLocalDpi xmlns:a14="http://schemas.microsoft.com/office/drawing/2010/main" val="0"/>
              </a:ext>
            </a:extLst>
          </a:blip>
          <a:srcRect l="41381" r="11300"/>
          <a:stretch/>
        </p:blipFill>
        <p:spPr bwMode="auto">
          <a:xfrm>
            <a:off x="6629399" y="1524000"/>
            <a:ext cx="1790700" cy="1288235"/>
          </a:xfrm>
          <a:prstGeom prst="rect">
            <a:avLst/>
          </a:prstGeom>
          <a:noFill/>
          <a:ln>
            <a:noFill/>
          </a:ln>
        </p:spPr>
      </p:pic>
      <p:sp>
        <p:nvSpPr>
          <p:cNvPr id="10" name="Rectangle 9"/>
          <p:cNvSpPr/>
          <p:nvPr/>
        </p:nvSpPr>
        <p:spPr>
          <a:xfrm>
            <a:off x="391348" y="4419600"/>
            <a:ext cx="8382000" cy="2277547"/>
          </a:xfrm>
          <a:prstGeom prst="rect">
            <a:avLst/>
          </a:prstGeom>
        </p:spPr>
        <p:txBody>
          <a:bodyPr wrap="square">
            <a:spAutoFit/>
          </a:bodyPr>
          <a:lstStyle/>
          <a:p>
            <a:pPr marL="0" lvl="1" algn="ctr"/>
            <a:r>
              <a:rPr lang="en-US" sz="2400" dirty="0">
                <a:latin typeface="Gill Sans"/>
                <a:cs typeface="Gill Sans"/>
              </a:rPr>
              <a:t>What could be made </a:t>
            </a:r>
            <a:r>
              <a:rPr lang="en-US" sz="2400" b="1" dirty="0">
                <a:solidFill>
                  <a:srgbClr val="1EA6FF"/>
                </a:solidFill>
                <a:latin typeface="Gill Sans"/>
                <a:cs typeface="Gill Sans"/>
              </a:rPr>
              <a:t>public</a:t>
            </a:r>
            <a:r>
              <a:rPr lang="en-US" sz="2400" dirty="0">
                <a:solidFill>
                  <a:srgbClr val="1EA6FF"/>
                </a:solidFill>
                <a:latin typeface="Gill Sans"/>
                <a:cs typeface="Gill Sans"/>
              </a:rPr>
              <a:t> </a:t>
            </a:r>
            <a:r>
              <a:rPr lang="en-US" sz="2400" dirty="0">
                <a:latin typeface="Gill Sans"/>
                <a:cs typeface="Gill Sans"/>
              </a:rPr>
              <a:t>about </a:t>
            </a:r>
            <a:r>
              <a:rPr lang="en-US" sz="2400" dirty="0" smtClean="0">
                <a:latin typeface="Gill Sans"/>
                <a:cs typeface="Gill Sans"/>
              </a:rPr>
              <a:t>an algorithm?</a:t>
            </a:r>
          </a:p>
          <a:p>
            <a:pPr marL="0" lvl="1" algn="ctr"/>
            <a:endParaRPr lang="en-US" sz="2400" dirty="0" smtClean="0">
              <a:latin typeface="Gill Sans"/>
              <a:cs typeface="Gill Sans"/>
            </a:endParaRPr>
          </a:p>
          <a:p>
            <a:pPr marL="0" lvl="1" algn="ctr"/>
            <a:r>
              <a:rPr lang="en-US" sz="2400" dirty="0" smtClean="0">
                <a:latin typeface="Gill Sans"/>
                <a:cs typeface="Gill Sans"/>
              </a:rPr>
              <a:t>What are </a:t>
            </a:r>
            <a:r>
              <a:rPr lang="en-US" sz="2400" b="1" dirty="0" smtClean="0">
                <a:solidFill>
                  <a:srgbClr val="1EA6FF"/>
                </a:solidFill>
                <a:latin typeface="Gill Sans"/>
                <a:cs typeface="Gill Sans"/>
              </a:rPr>
              <a:t>limits</a:t>
            </a:r>
            <a:r>
              <a:rPr lang="en-US" sz="2400" dirty="0" smtClean="0">
                <a:latin typeface="Gill Sans"/>
                <a:cs typeface="Gill Sans"/>
              </a:rPr>
              <a:t> of algorithmic transparency? </a:t>
            </a:r>
          </a:p>
          <a:p>
            <a:pPr marL="0" lvl="1" algn="ctr"/>
            <a:endParaRPr lang="en-US" sz="2400" dirty="0" smtClean="0">
              <a:latin typeface="Gill Sans"/>
              <a:cs typeface="Gill Sans"/>
            </a:endParaRPr>
          </a:p>
          <a:p>
            <a:pPr marL="0" lvl="1" algn="ctr"/>
            <a:r>
              <a:rPr lang="en-US" sz="2400" dirty="0" smtClean="0">
                <a:latin typeface="Gill Sans"/>
                <a:cs typeface="Gill Sans"/>
              </a:rPr>
              <a:t>What are comprehensive </a:t>
            </a:r>
            <a:r>
              <a:rPr lang="en-US" sz="2400" b="1" dirty="0" smtClean="0">
                <a:solidFill>
                  <a:srgbClr val="1EA6FF"/>
                </a:solidFill>
                <a:latin typeface="Gill Sans"/>
                <a:cs typeface="Gill Sans"/>
              </a:rPr>
              <a:t>disclosure</a:t>
            </a:r>
            <a:r>
              <a:rPr lang="en-US" sz="2400" dirty="0" smtClean="0">
                <a:solidFill>
                  <a:srgbClr val="1EA6FF"/>
                </a:solidFill>
                <a:latin typeface="Gill Sans"/>
                <a:cs typeface="Gill Sans"/>
              </a:rPr>
              <a:t> </a:t>
            </a:r>
            <a:r>
              <a:rPr lang="en-US" sz="2400" dirty="0" smtClean="0">
                <a:latin typeface="Gill Sans"/>
                <a:cs typeface="Gill Sans"/>
              </a:rPr>
              <a:t>mechanisms?</a:t>
            </a:r>
            <a:endParaRPr lang="en-US" sz="2400" dirty="0">
              <a:latin typeface="Gill Sans"/>
              <a:cs typeface="Gill Sans"/>
            </a:endParaRPr>
          </a:p>
          <a:p>
            <a:pPr marL="0" lvl="1" algn="ctr"/>
            <a:endParaRPr lang="en-US" sz="2200" dirty="0">
              <a:latin typeface="Gill Sans"/>
              <a:cs typeface="Gill Sans"/>
            </a:endParaRPr>
          </a:p>
        </p:txBody>
      </p:sp>
    </p:spTree>
    <p:extLst>
      <p:ext uri="{BB962C8B-B14F-4D97-AF65-F5344CB8AC3E}">
        <p14:creationId xmlns:p14="http://schemas.microsoft.com/office/powerpoint/2010/main" val="421141466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514350" lvl="1" indent="-514350">
              <a:spcBef>
                <a:spcPts val="0"/>
              </a:spcBef>
              <a:buAutoNum type="arabicPeriod"/>
            </a:pPr>
            <a:r>
              <a:rPr lang="en-US" sz="3000" b="1" dirty="0" smtClean="0">
                <a:solidFill>
                  <a:srgbClr val="000000"/>
                </a:solidFill>
                <a:latin typeface="Gill Sans"/>
                <a:cs typeface="Gill Sans"/>
              </a:rPr>
              <a:t>Human </a:t>
            </a:r>
            <a:r>
              <a:rPr lang="en-US" sz="3000" b="1" dirty="0" smtClean="0">
                <a:solidFill>
                  <a:srgbClr val="000000"/>
                </a:solidFill>
              </a:rPr>
              <a:t>Involvement</a:t>
            </a:r>
            <a:endParaRPr lang="en-US" sz="2400" dirty="0" smtClean="0">
              <a:solidFill>
                <a:srgbClr val="595959"/>
              </a:solidFill>
            </a:endParaRPr>
          </a:p>
          <a:p>
            <a:pPr marL="514350" lvl="1" indent="-514350">
              <a:spcBef>
                <a:spcPts val="0"/>
              </a:spcBef>
              <a:buAutoNum type="arabicPeriod"/>
            </a:pPr>
            <a:endParaRPr lang="en-US" sz="2400" b="1" dirty="0">
              <a:solidFill>
                <a:srgbClr val="595959"/>
              </a:solidFill>
              <a:latin typeface="Gill Sans"/>
              <a:cs typeface="Gill Sans"/>
            </a:endParaRPr>
          </a:p>
          <a:p>
            <a:pPr marL="514350" lvl="1" indent="-514350">
              <a:spcBef>
                <a:spcPts val="0"/>
              </a:spcBef>
              <a:buAutoNum type="arabicPeriod"/>
            </a:pPr>
            <a:r>
              <a:rPr lang="en-US" sz="3000" b="1" dirty="0" smtClean="0">
                <a:solidFill>
                  <a:srgbClr val="000000"/>
                </a:solidFill>
                <a:latin typeface="Gill Sans"/>
                <a:cs typeface="Gill Sans"/>
              </a:rPr>
              <a:t>Data</a:t>
            </a:r>
          </a:p>
          <a:p>
            <a:pPr lvl="2" indent="6350"/>
            <a:endParaRPr lang="en-US" sz="2600" b="1" dirty="0" smtClean="0">
              <a:solidFill>
                <a:srgbClr val="000000"/>
              </a:solidFill>
            </a:endParaRPr>
          </a:p>
          <a:p>
            <a:pPr lvl="1" indent="6350"/>
            <a:r>
              <a:rPr lang="en-US" sz="3000" b="1" dirty="0">
                <a:solidFill>
                  <a:srgbClr val="000000"/>
                </a:solidFill>
              </a:rPr>
              <a:t>3</a:t>
            </a:r>
            <a:r>
              <a:rPr lang="en-US" sz="3000" b="1" dirty="0" smtClean="0">
                <a:solidFill>
                  <a:srgbClr val="000000"/>
                </a:solidFill>
              </a:rPr>
              <a:t>. Model</a:t>
            </a:r>
          </a:p>
          <a:p>
            <a:pPr lvl="1" indent="6350"/>
            <a:endParaRPr lang="en-US" sz="3000" b="1" dirty="0">
              <a:solidFill>
                <a:srgbClr val="000000"/>
              </a:solidFill>
            </a:endParaRPr>
          </a:p>
          <a:p>
            <a:pPr lvl="1" indent="6350"/>
            <a:r>
              <a:rPr lang="en-US" sz="3000" b="1" dirty="0">
                <a:solidFill>
                  <a:srgbClr val="000000"/>
                </a:solidFill>
              </a:rPr>
              <a:t>4</a:t>
            </a:r>
            <a:r>
              <a:rPr lang="en-US" sz="3000" b="1" dirty="0" smtClean="0">
                <a:solidFill>
                  <a:srgbClr val="000000"/>
                </a:solidFill>
              </a:rPr>
              <a:t>. Inference</a:t>
            </a:r>
          </a:p>
          <a:p>
            <a:pPr lvl="1" indent="6350"/>
            <a:endParaRPr lang="en-US" sz="3000" b="1" dirty="0">
              <a:solidFill>
                <a:srgbClr val="000000"/>
              </a:solidFill>
            </a:endParaRPr>
          </a:p>
          <a:p>
            <a:pPr lvl="1" indent="6350"/>
            <a:r>
              <a:rPr lang="en-US" sz="3000" b="1" dirty="0" smtClean="0">
                <a:solidFill>
                  <a:srgbClr val="000000"/>
                </a:solidFill>
              </a:rPr>
              <a:t>5. Interface</a:t>
            </a:r>
          </a:p>
          <a:p>
            <a:pPr lvl="1" indent="6350"/>
            <a:endParaRPr lang="en-US" sz="3000" b="1" dirty="0">
              <a:solidFill>
                <a:srgbClr val="000000"/>
              </a:solidFill>
            </a:endParaRPr>
          </a:p>
          <a:p>
            <a:pPr lvl="1" indent="6350"/>
            <a:endParaRPr lang="en-US" sz="3000" b="1" dirty="0">
              <a:solidFill>
                <a:srgbClr val="000000"/>
              </a:solidFill>
            </a:endParaRPr>
          </a:p>
          <a:p>
            <a:pPr marL="0" lvl="1" indent="6350">
              <a:spcBef>
                <a:spcPts val="0"/>
              </a:spcBef>
              <a:buNone/>
            </a:pPr>
            <a:endParaRPr lang="en-US" sz="3000" b="1" dirty="0" smtClean="0">
              <a:solidFill>
                <a:srgbClr val="000000"/>
              </a:solidFill>
              <a:latin typeface="Gill Sans"/>
              <a:cs typeface="Gill Sans"/>
            </a:endParaRPr>
          </a:p>
          <a:p>
            <a:pPr lvl="1" indent="6350"/>
            <a:endParaRPr lang="en-US" sz="1800" dirty="0">
              <a:solidFill>
                <a:srgbClr val="000000"/>
              </a:solidFill>
              <a:latin typeface="Gill Sans"/>
              <a:cs typeface="Gill Sans"/>
            </a:endParaRPr>
          </a:p>
        </p:txBody>
      </p:sp>
      <p:grpSp>
        <p:nvGrpSpPr>
          <p:cNvPr id="7" name="Group 6"/>
          <p:cNvGrpSpPr/>
          <p:nvPr/>
        </p:nvGrpSpPr>
        <p:grpSpPr>
          <a:xfrm>
            <a:off x="3429000" y="1828800"/>
            <a:ext cx="1153348" cy="3352800"/>
            <a:chOff x="7391400" y="1828800"/>
            <a:chExt cx="1153348" cy="3352800"/>
          </a:xfrm>
        </p:grpSpPr>
        <p:cxnSp>
          <p:nvCxnSpPr>
            <p:cNvPr id="5" name="Straight Arrow Connector 4"/>
            <p:cNvCxnSpPr/>
            <p:nvPr/>
          </p:nvCxnSpPr>
          <p:spPr>
            <a:xfrm>
              <a:off x="7391400" y="1828800"/>
              <a:ext cx="0" cy="3352800"/>
            </a:xfrm>
            <a:prstGeom prst="straightConnector1">
              <a:avLst/>
            </a:prstGeom>
            <a:ln w="38100" cmpd="sng">
              <a:solidFill>
                <a:srgbClr val="FF00AE"/>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609651" y="3048000"/>
              <a:ext cx="935097" cy="646331"/>
            </a:xfrm>
            <a:prstGeom prst="rect">
              <a:avLst/>
            </a:prstGeom>
            <a:noFill/>
          </p:spPr>
          <p:txBody>
            <a:bodyPr wrap="none" rtlCol="0">
              <a:spAutoFit/>
            </a:bodyPr>
            <a:lstStyle/>
            <a:p>
              <a:pPr algn="ctr"/>
              <a:r>
                <a:rPr lang="en-US" dirty="0" smtClean="0"/>
                <a:t>I/O</a:t>
              </a:r>
            </a:p>
            <a:p>
              <a:pPr algn="ctr"/>
              <a:r>
                <a:rPr lang="en-US" dirty="0" smtClean="0"/>
                <a:t>Pipeline</a:t>
              </a:r>
              <a:endParaRPr lang="en-US" dirty="0"/>
            </a:p>
          </p:txBody>
        </p:sp>
      </p:grpSp>
    </p:spTree>
    <p:extLst>
      <p:ext uri="{BB962C8B-B14F-4D97-AF65-F5344CB8AC3E}">
        <p14:creationId xmlns:p14="http://schemas.microsoft.com/office/powerpoint/2010/main" val="27639682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smtClean="0">
                <a:solidFill>
                  <a:srgbClr val="000000"/>
                </a:solidFill>
                <a:latin typeface="Gill Sans"/>
                <a:cs typeface="Gill Sans"/>
              </a:rPr>
              <a:t>1. Human </a:t>
            </a:r>
            <a:r>
              <a:rPr lang="en-US" sz="3000" b="1" dirty="0" smtClean="0">
                <a:solidFill>
                  <a:srgbClr val="000000"/>
                </a:solidFill>
              </a:rPr>
              <a:t>Involvement</a:t>
            </a:r>
            <a:endParaRPr lang="en-US" sz="3000" b="1" dirty="0" smtClean="0">
              <a:solidFill>
                <a:srgbClr val="000000"/>
              </a:solidFill>
              <a:latin typeface="Gill Sans"/>
              <a:cs typeface="Gill Sans"/>
            </a:endParaRPr>
          </a:p>
          <a:p>
            <a:pPr lvl="1" indent="6350"/>
            <a:r>
              <a:rPr lang="en-US" sz="2400" dirty="0" smtClean="0"/>
              <a:t>Goal / purpose / intent? Who has oversight? Who are authors?</a:t>
            </a:r>
          </a:p>
          <a:p>
            <a:pPr lvl="1" indent="6350"/>
            <a:endParaRPr lang="en-US" sz="2400" dirty="0"/>
          </a:p>
          <a:p>
            <a:pPr lvl="1" indent="6350"/>
            <a:r>
              <a:rPr lang="en-US" sz="2400" dirty="0" smtClean="0"/>
              <a:t>If third party, how configured / parameterized? </a:t>
            </a:r>
          </a:p>
          <a:p>
            <a:pPr lvl="1" indent="6350"/>
            <a:endParaRPr lang="en-US" sz="2400" dirty="0" smtClean="0"/>
          </a:p>
          <a:p>
            <a:pPr lvl="1" indent="6350"/>
            <a:r>
              <a:rPr lang="en-US" sz="2400" dirty="0" smtClean="0"/>
              <a:t>The “Algorithmic Presence”: whether an algorithmic process was being employed at all. Personalization</a:t>
            </a:r>
            <a:r>
              <a:rPr lang="en-US" sz="2400" dirty="0"/>
              <a:t>? A/B </a:t>
            </a:r>
            <a:r>
              <a:rPr lang="en-US" sz="2400" dirty="0" smtClean="0"/>
              <a:t>testing?</a:t>
            </a:r>
          </a:p>
          <a:p>
            <a:pPr lvl="1" indent="6350"/>
            <a:endParaRPr lang="en-US" sz="2400" dirty="0"/>
          </a:p>
          <a:p>
            <a:pPr lvl="1" indent="6350"/>
            <a:r>
              <a:rPr lang="en-US" sz="2400" i="1" dirty="0" smtClean="0"/>
              <a:t>“What is the baseline here and what are we expecting of algorithms that we don’t expect of human writers?” </a:t>
            </a:r>
            <a:endParaRPr lang="en-US" sz="2400" i="1" dirty="0"/>
          </a:p>
          <a:p>
            <a:pPr lvl="1" indent="6350"/>
            <a:endParaRPr lang="en-US" sz="2400" dirty="0" smtClean="0">
              <a:solidFill>
                <a:srgbClr val="595959"/>
              </a:solidFill>
            </a:endParaRPr>
          </a:p>
          <a:p>
            <a:pPr lvl="1" indent="6350"/>
            <a:endParaRPr lang="en-US" sz="1800" dirty="0">
              <a:solidFill>
                <a:srgbClr val="000000"/>
              </a:solidFill>
              <a:latin typeface="Gill Sans"/>
              <a:cs typeface="Gill Sans"/>
            </a:endParaRPr>
          </a:p>
        </p:txBody>
      </p:sp>
    </p:spTree>
    <p:extLst>
      <p:ext uri="{BB962C8B-B14F-4D97-AF65-F5344CB8AC3E}">
        <p14:creationId xmlns:p14="http://schemas.microsoft.com/office/powerpoint/2010/main" val="14154383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95601" y="0"/>
            <a:ext cx="3328147" cy="6858000"/>
          </a:xfrm>
          <a:prstGeom prst="rect">
            <a:avLst/>
          </a:prstGeom>
        </p:spPr>
      </p:pic>
    </p:spTree>
    <p:extLst>
      <p:ext uri="{BB962C8B-B14F-4D97-AF65-F5344CB8AC3E}">
        <p14:creationId xmlns:p14="http://schemas.microsoft.com/office/powerpoint/2010/main" val="28397095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smtClean="0">
                <a:solidFill>
                  <a:srgbClr val="000000"/>
                </a:solidFill>
                <a:latin typeface="Gill Sans"/>
                <a:cs typeface="Gill Sans"/>
              </a:rPr>
              <a:t>2. Data</a:t>
            </a:r>
          </a:p>
          <a:p>
            <a:pPr lvl="1" indent="6350"/>
            <a:endParaRPr lang="en-US" sz="2400" dirty="0" smtClean="0"/>
          </a:p>
          <a:p>
            <a:pPr lvl="1" indent="6350"/>
            <a:r>
              <a:rPr lang="en-US" sz="2400" dirty="0" smtClean="0"/>
              <a:t>What’s input to the system? </a:t>
            </a:r>
          </a:p>
          <a:p>
            <a:pPr lvl="1" indent="6350"/>
            <a:endParaRPr lang="en-US" sz="2400" dirty="0"/>
          </a:p>
          <a:p>
            <a:pPr lvl="1" indent="6350"/>
            <a:r>
              <a:rPr lang="en-US" sz="2400" dirty="0" smtClean="0"/>
              <a:t>Data quality (accuracy, completeness, uncertainty, timeliness); sampling method; variable definitions; provenance (sources, public or private); volume of training data; assumptions in collection; inclusion of personally identifiable information</a:t>
            </a:r>
          </a:p>
          <a:p>
            <a:pPr lvl="1" indent="6350"/>
            <a:endParaRPr lang="en-US" sz="2400" dirty="0"/>
          </a:p>
          <a:p>
            <a:pPr lvl="1" indent="6350"/>
            <a:r>
              <a:rPr lang="en-US" sz="2400" i="1" dirty="0" smtClean="0"/>
              <a:t>“You want to see the data profile that they’re using on you that the algorithm is reacting to.”</a:t>
            </a:r>
          </a:p>
          <a:p>
            <a:pPr lvl="1" indent="6350"/>
            <a:endParaRPr lang="en-US" sz="1800" dirty="0">
              <a:solidFill>
                <a:srgbClr val="000000"/>
              </a:solidFill>
              <a:latin typeface="Gill Sans"/>
              <a:cs typeface="Gill Sans"/>
            </a:endParaRPr>
          </a:p>
        </p:txBody>
      </p:sp>
    </p:spTree>
    <p:extLst>
      <p:ext uri="{BB962C8B-B14F-4D97-AF65-F5344CB8AC3E}">
        <p14:creationId xmlns:p14="http://schemas.microsoft.com/office/powerpoint/2010/main" val="33545272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smtClean="0">
                <a:solidFill>
                  <a:srgbClr val="000000"/>
                </a:solidFill>
              </a:rPr>
              <a:t>3. </a:t>
            </a:r>
            <a:r>
              <a:rPr lang="en-US" sz="3000" b="1" dirty="0" smtClean="0">
                <a:solidFill>
                  <a:srgbClr val="000000"/>
                </a:solidFill>
                <a:latin typeface="Gill Sans"/>
                <a:cs typeface="Gill Sans"/>
              </a:rPr>
              <a:t>Model</a:t>
            </a:r>
          </a:p>
          <a:p>
            <a:pPr lvl="1" indent="6350"/>
            <a:endParaRPr lang="en-US" sz="2400" smtClean="0">
              <a:latin typeface="Gill Sans"/>
              <a:cs typeface="Gill Sans"/>
            </a:endParaRPr>
          </a:p>
          <a:p>
            <a:pPr lvl="1" indent="6350"/>
            <a:r>
              <a:rPr lang="en-US" sz="2400" smtClean="0">
                <a:latin typeface="Gill Sans"/>
                <a:cs typeface="Gill Sans"/>
              </a:rPr>
              <a:t>Input </a:t>
            </a:r>
            <a:r>
              <a:rPr lang="en-US" sz="2400" dirty="0" smtClean="0"/>
              <a:t>scheme: </a:t>
            </a:r>
            <a:r>
              <a:rPr lang="en-US" sz="2400" dirty="0" smtClean="0">
                <a:latin typeface="Gill Sans"/>
                <a:cs typeface="Gill Sans"/>
              </a:rPr>
              <a:t>variables / features; target variables for optimization; feature weightings; name or type of model; software modeling tools; source code or pseudo-code; thresholds or embedded rules</a:t>
            </a:r>
          </a:p>
          <a:p>
            <a:pPr lvl="1" indent="6350"/>
            <a:endParaRPr lang="en-US" sz="2400" dirty="0"/>
          </a:p>
          <a:p>
            <a:pPr lvl="1" indent="6350"/>
            <a:r>
              <a:rPr lang="en-US" sz="2400" dirty="0" smtClean="0">
                <a:latin typeface="Gill Sans"/>
                <a:cs typeface="Gill Sans"/>
              </a:rPr>
              <a:t>Differences in “editorial” human choices affecting model, and implementation decisions</a:t>
            </a:r>
          </a:p>
        </p:txBody>
      </p:sp>
    </p:spTree>
    <p:extLst>
      <p:ext uri="{BB962C8B-B14F-4D97-AF65-F5344CB8AC3E}">
        <p14:creationId xmlns:p14="http://schemas.microsoft.com/office/powerpoint/2010/main" val="16361283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smtClean="0">
                <a:solidFill>
                  <a:srgbClr val="000000"/>
                </a:solidFill>
                <a:latin typeface="Gill Sans"/>
                <a:cs typeface="Gill Sans"/>
              </a:rPr>
              <a:t>4. Inference</a:t>
            </a:r>
          </a:p>
          <a:p>
            <a:pPr lvl="1" indent="6350"/>
            <a:endParaRPr lang="en-US" sz="2400" dirty="0" smtClean="0"/>
          </a:p>
          <a:p>
            <a:pPr lvl="1" indent="6350"/>
            <a:r>
              <a:rPr lang="en-US" sz="2400" dirty="0" smtClean="0"/>
              <a:t>Classifications, numerical predictions</a:t>
            </a:r>
          </a:p>
          <a:p>
            <a:pPr lvl="1" indent="6350"/>
            <a:endParaRPr lang="en-US" sz="2400" dirty="0"/>
          </a:p>
          <a:p>
            <a:pPr lvl="1" indent="6350"/>
            <a:r>
              <a:rPr lang="en-US" sz="2400" dirty="0" smtClean="0"/>
              <a:t>Existence of inferences at all; accuracy of classifications and predictions (FP, FN rates); benchmarks to standard datasets; Error / failure analysis; Uncertainty and confidence values</a:t>
            </a:r>
          </a:p>
          <a:p>
            <a:pPr lvl="1" indent="6350"/>
            <a:endParaRPr lang="en-US" sz="2400" dirty="0">
              <a:solidFill>
                <a:srgbClr val="595959"/>
              </a:solidFill>
            </a:endParaRPr>
          </a:p>
          <a:p>
            <a:pPr lvl="1" indent="6350"/>
            <a:r>
              <a:rPr lang="en-US" sz="2400" i="1" dirty="0" smtClean="0">
                <a:solidFill>
                  <a:srgbClr val="595959"/>
                </a:solidFill>
              </a:rPr>
              <a:t>“The algorithms is making assumptions about who you’re closest to or what content you want to see and those inferences may not be completely accurate.”</a:t>
            </a:r>
          </a:p>
          <a:p>
            <a:pPr marL="0" lvl="1" indent="6350">
              <a:spcBef>
                <a:spcPts val="0"/>
              </a:spcBef>
              <a:buNone/>
            </a:pPr>
            <a:endParaRPr lang="en-US" sz="1800" dirty="0">
              <a:solidFill>
                <a:srgbClr val="000000"/>
              </a:solidFill>
              <a:latin typeface="Gill Sans"/>
              <a:cs typeface="Gill Sans"/>
            </a:endParaRPr>
          </a:p>
          <a:p>
            <a:pPr lvl="1" indent="6350"/>
            <a:endParaRPr lang="en-US" sz="1800" dirty="0">
              <a:solidFill>
                <a:srgbClr val="000000"/>
              </a:solidFill>
              <a:latin typeface="Gill Sans"/>
              <a:cs typeface="Gill Sans"/>
            </a:endParaRPr>
          </a:p>
        </p:txBody>
      </p:sp>
    </p:spTree>
    <p:extLst>
      <p:ext uri="{BB962C8B-B14F-4D97-AF65-F5344CB8AC3E}">
        <p14:creationId xmlns:p14="http://schemas.microsoft.com/office/powerpoint/2010/main" val="5777203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rmAutofit fontScale="90000"/>
          </a:bodyPr>
          <a:lstStyle/>
          <a:p>
            <a:r>
              <a:rPr lang="en-US" dirty="0" smtClean="0"/>
              <a:t>Towards a Transparency Standard</a:t>
            </a:r>
            <a:endParaRPr lang="en-US" dirty="0"/>
          </a:p>
        </p:txBody>
      </p:sp>
      <p:sp>
        <p:nvSpPr>
          <p:cNvPr id="4" name="Content Placeholder 2"/>
          <p:cNvSpPr>
            <a:spLocks noGrp="1"/>
          </p:cNvSpPr>
          <p:nvPr>
            <p:ph idx="1"/>
          </p:nvPr>
        </p:nvSpPr>
        <p:spPr>
          <a:xfrm>
            <a:off x="457200" y="1066800"/>
            <a:ext cx="8272133" cy="5235240"/>
          </a:xfrm>
        </p:spPr>
        <p:txBody>
          <a:bodyPr>
            <a:normAutofit/>
          </a:bodyPr>
          <a:lstStyle/>
          <a:p>
            <a:pPr marL="0" lvl="1" indent="6350">
              <a:spcBef>
                <a:spcPts val="0"/>
              </a:spcBef>
              <a:buNone/>
            </a:pPr>
            <a:r>
              <a:rPr lang="en-US" sz="3000" b="1" dirty="0">
                <a:solidFill>
                  <a:srgbClr val="000000"/>
                </a:solidFill>
              </a:rPr>
              <a:t>5</a:t>
            </a:r>
            <a:r>
              <a:rPr lang="en-US" sz="3000" b="1" dirty="0" smtClean="0">
                <a:solidFill>
                  <a:srgbClr val="000000"/>
                </a:solidFill>
                <a:latin typeface="Gill Sans"/>
                <a:cs typeface="Gill Sans"/>
              </a:rPr>
              <a:t>. Interface</a:t>
            </a:r>
          </a:p>
          <a:p>
            <a:pPr lvl="1" indent="6350"/>
            <a:endParaRPr lang="en-US" sz="2400" dirty="0" smtClean="0"/>
          </a:p>
          <a:p>
            <a:pPr lvl="1" indent="6350"/>
            <a:r>
              <a:rPr lang="en-US" sz="2400" dirty="0" smtClean="0"/>
              <a:t>Face presented to end-user</a:t>
            </a:r>
          </a:p>
          <a:p>
            <a:pPr lvl="1" indent="6350"/>
            <a:endParaRPr lang="en-US" sz="2400" dirty="0"/>
          </a:p>
          <a:p>
            <a:pPr lvl="1" indent="6350"/>
            <a:r>
              <a:rPr lang="en-US" sz="2400" dirty="0" smtClean="0"/>
              <a:t>Algorithmic presence; on / off indicator; </a:t>
            </a:r>
            <a:r>
              <a:rPr lang="en-US" sz="2400" dirty="0" err="1" smtClean="0"/>
              <a:t>tweakability</a:t>
            </a:r>
            <a:r>
              <a:rPr lang="en-US" sz="2400" dirty="0" smtClean="0"/>
              <a:t> of inputs or weights and comparability of outputs</a:t>
            </a:r>
          </a:p>
          <a:p>
            <a:pPr lvl="1" indent="6350"/>
            <a:endParaRPr lang="en-US" sz="2400" dirty="0">
              <a:solidFill>
                <a:srgbClr val="595959"/>
              </a:solidFill>
            </a:endParaRPr>
          </a:p>
          <a:p>
            <a:pPr lvl="1" indent="6350"/>
            <a:r>
              <a:rPr lang="en-US" sz="2400" dirty="0" smtClean="0">
                <a:solidFill>
                  <a:srgbClr val="595959"/>
                </a:solidFill>
              </a:rPr>
              <a:t>Directly integrate transparency info in UI? Transparency reports?</a:t>
            </a:r>
          </a:p>
          <a:p>
            <a:pPr lvl="1" indent="6350"/>
            <a:endParaRPr lang="en-US" sz="2400" dirty="0">
              <a:solidFill>
                <a:srgbClr val="595959"/>
              </a:solidFill>
            </a:endParaRPr>
          </a:p>
          <a:p>
            <a:pPr lvl="1" indent="6350"/>
            <a:r>
              <a:rPr lang="en-US" sz="2400" i="1" dirty="0" smtClean="0">
                <a:solidFill>
                  <a:srgbClr val="595959"/>
                </a:solidFill>
              </a:rPr>
              <a:t>“</a:t>
            </a:r>
            <a:r>
              <a:rPr lang="is-IS" sz="2400" i="1" dirty="0" smtClean="0">
                <a:solidFill>
                  <a:srgbClr val="595959"/>
                </a:solidFill>
              </a:rPr>
              <a:t>…the thing that I struggle with is coming up with a way to not add to the overload hwen we’re helping people understand.”</a:t>
            </a:r>
            <a:r>
              <a:rPr lang="en-US" sz="2400" i="1" dirty="0" smtClean="0">
                <a:solidFill>
                  <a:srgbClr val="595959"/>
                </a:solidFill>
              </a:rPr>
              <a:t> </a:t>
            </a:r>
          </a:p>
          <a:p>
            <a:pPr marL="0" lvl="1" indent="6350">
              <a:spcBef>
                <a:spcPts val="0"/>
              </a:spcBef>
              <a:buNone/>
            </a:pPr>
            <a:endParaRPr lang="en-US" sz="1800" dirty="0">
              <a:solidFill>
                <a:srgbClr val="000000"/>
              </a:solidFill>
              <a:latin typeface="Gill Sans"/>
              <a:cs typeface="Gill Sans"/>
            </a:endParaRPr>
          </a:p>
          <a:p>
            <a:pPr lvl="1" indent="6350"/>
            <a:endParaRPr lang="en-US" sz="1800" dirty="0">
              <a:solidFill>
                <a:srgbClr val="000000"/>
              </a:solidFill>
              <a:latin typeface="Gill Sans"/>
              <a:cs typeface="Gill Sans"/>
            </a:endParaRPr>
          </a:p>
        </p:txBody>
      </p:sp>
    </p:spTree>
    <p:extLst>
      <p:ext uri="{BB962C8B-B14F-4D97-AF65-F5344CB8AC3E}">
        <p14:creationId xmlns:p14="http://schemas.microsoft.com/office/powerpoint/2010/main" val="21279060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p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51" y="0"/>
            <a:ext cx="4435901" cy="6858000"/>
          </a:xfrm>
          <a:prstGeom prst="rect">
            <a:avLst/>
          </a:prstGeom>
        </p:spPr>
      </p:pic>
      <p:pic>
        <p:nvPicPr>
          <p:cNvPr id="5" name="Picture 4" descr="reweigh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029" y="609600"/>
            <a:ext cx="3871788" cy="3276600"/>
          </a:xfrm>
          <a:prstGeom prst="rect">
            <a:avLst/>
          </a:prstGeom>
        </p:spPr>
      </p:pic>
      <p:pic>
        <p:nvPicPr>
          <p:cNvPr id="6" name="Picture 5" descr="comparis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4030" y="4191000"/>
            <a:ext cx="3991727" cy="1905000"/>
          </a:xfrm>
          <a:prstGeom prst="rect">
            <a:avLst/>
          </a:prstGeom>
        </p:spPr>
      </p:pic>
    </p:spTree>
    <p:extLst>
      <p:ext uri="{BB962C8B-B14F-4D97-AF65-F5344CB8AC3E}">
        <p14:creationId xmlns:p14="http://schemas.microsoft.com/office/powerpoint/2010/main" val="29772413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8889E-6 0 L -0.23507 0 " pathEditMode="relative" rAng="0" ptsTypes="AA">
                                      <p:cBhvr>
                                        <p:cTn id="6" dur="2000" fill="hold"/>
                                        <p:tgtEl>
                                          <p:spTgt spid="4"/>
                                        </p:tgtEl>
                                        <p:attrNameLst>
                                          <p:attrName>ppt_x</p:attrName>
                                          <p:attrName>ppt_y</p:attrName>
                                        </p:attrNameLst>
                                      </p:cBhvr>
                                      <p:rCtr x="-11753"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0638"/>
            <a:ext cx="9144000" cy="855662"/>
          </a:xfrm>
        </p:spPr>
        <p:txBody>
          <a:bodyPr>
            <a:normAutofit/>
          </a:bodyPr>
          <a:lstStyle/>
          <a:p>
            <a:pPr algn="ctr"/>
            <a:r>
              <a:rPr lang="en-US" sz="4000" b="1" dirty="0" smtClean="0">
                <a:solidFill>
                  <a:srgbClr val="BFBFBF"/>
                </a:solidFill>
                <a:latin typeface="Gill Sans MT"/>
                <a:cs typeface="Gill Sans MT"/>
              </a:rPr>
              <a:t>Transparency Challenges</a:t>
            </a:r>
            <a:endParaRPr lang="en-US" sz="4000" b="1" dirty="0">
              <a:solidFill>
                <a:srgbClr val="BFBFBF"/>
              </a:solidFill>
              <a:latin typeface="Gill Sans MT"/>
              <a:cs typeface="Gill Sans MT"/>
            </a:endParaRPr>
          </a:p>
        </p:txBody>
      </p:sp>
      <p:sp>
        <p:nvSpPr>
          <p:cNvPr id="5" name="Content Placeholder 2"/>
          <p:cNvSpPr>
            <a:spLocks noGrp="1"/>
          </p:cNvSpPr>
          <p:nvPr>
            <p:ph idx="1"/>
          </p:nvPr>
        </p:nvSpPr>
        <p:spPr>
          <a:xfrm>
            <a:off x="457200" y="1066800"/>
            <a:ext cx="8272133" cy="5235240"/>
          </a:xfrm>
        </p:spPr>
        <p:txBody>
          <a:bodyPr>
            <a:normAutofit lnSpcReduction="10000"/>
          </a:bodyPr>
          <a:lstStyle/>
          <a:p>
            <a:pPr marL="0" lvl="1" indent="6350">
              <a:spcBef>
                <a:spcPts val="0"/>
              </a:spcBef>
              <a:buNone/>
            </a:pPr>
            <a:r>
              <a:rPr lang="en-US" sz="3000" b="1" dirty="0" smtClean="0">
                <a:solidFill>
                  <a:srgbClr val="000000"/>
                </a:solidFill>
                <a:latin typeface="Gill Sans"/>
                <a:cs typeface="Gill Sans"/>
              </a:rPr>
              <a:t>Business Concerns</a:t>
            </a:r>
          </a:p>
          <a:p>
            <a:pPr lvl="1" indent="6350"/>
            <a:r>
              <a:rPr lang="en-US" sz="2400" dirty="0" smtClean="0"/>
              <a:t>Costs of information production (data prep, documentation, benchmarking)</a:t>
            </a:r>
            <a:endParaRPr lang="en-US" sz="2400" dirty="0"/>
          </a:p>
          <a:p>
            <a:pPr lvl="1" indent="6350"/>
            <a:r>
              <a:rPr lang="en-US" sz="2400" dirty="0" smtClean="0">
                <a:solidFill>
                  <a:srgbClr val="595959"/>
                </a:solidFill>
              </a:rPr>
              <a:t>Privacy issues</a:t>
            </a:r>
          </a:p>
          <a:p>
            <a:pPr lvl="1" indent="6350"/>
            <a:r>
              <a:rPr lang="en-US" sz="2400" dirty="0" smtClean="0">
                <a:solidFill>
                  <a:srgbClr val="595959"/>
                </a:solidFill>
              </a:rPr>
              <a:t>Legal concerns over admitting errors / uncertainties</a:t>
            </a:r>
          </a:p>
          <a:p>
            <a:pPr lvl="1" indent="6350"/>
            <a:r>
              <a:rPr lang="en-US" sz="2400" dirty="0" smtClean="0">
                <a:solidFill>
                  <a:srgbClr val="595959"/>
                </a:solidFill>
              </a:rPr>
              <a:t>Trade secrets / competitive advantage</a:t>
            </a:r>
          </a:p>
          <a:p>
            <a:pPr marL="0" lvl="1" indent="6350">
              <a:spcBef>
                <a:spcPts val="0"/>
              </a:spcBef>
              <a:buNone/>
            </a:pPr>
            <a:endParaRPr lang="en-US" sz="1800" dirty="0">
              <a:solidFill>
                <a:srgbClr val="000000"/>
              </a:solidFill>
              <a:latin typeface="Gill Sans"/>
              <a:cs typeface="Gill Sans"/>
            </a:endParaRPr>
          </a:p>
          <a:p>
            <a:pPr lvl="1" indent="6350"/>
            <a:endParaRPr lang="en-US" sz="1800" dirty="0">
              <a:solidFill>
                <a:srgbClr val="000000"/>
              </a:solidFill>
              <a:latin typeface="Gill Sans"/>
              <a:cs typeface="Gill Sans"/>
            </a:endParaRPr>
          </a:p>
          <a:p>
            <a:pPr marL="0" lvl="1" indent="6350">
              <a:spcBef>
                <a:spcPts val="0"/>
              </a:spcBef>
              <a:buNone/>
            </a:pPr>
            <a:r>
              <a:rPr lang="en-US" sz="3000" b="1" dirty="0" smtClean="0">
                <a:solidFill>
                  <a:srgbClr val="000000"/>
                </a:solidFill>
                <a:latin typeface="Gill Sans"/>
                <a:cs typeface="Gill Sans"/>
              </a:rPr>
              <a:t>Cognitive Complexity</a:t>
            </a:r>
          </a:p>
          <a:p>
            <a:pPr lvl="1" indent="6350"/>
            <a:r>
              <a:rPr lang="en-US" sz="2400" dirty="0" smtClean="0">
                <a:latin typeface="Gill Sans"/>
                <a:cs typeface="Gill Sans"/>
              </a:rPr>
              <a:t>Transparency information needs to be accessible and understandable</a:t>
            </a:r>
          </a:p>
          <a:p>
            <a:pPr lvl="1" indent="6350"/>
            <a:endParaRPr lang="en-US" sz="2400" dirty="0">
              <a:solidFill>
                <a:schemeClr val="bg1">
                  <a:lumMod val="50000"/>
                </a:schemeClr>
              </a:solidFill>
            </a:endParaRPr>
          </a:p>
          <a:p>
            <a:pPr lvl="1" indent="6350"/>
            <a:r>
              <a:rPr lang="en-US" sz="2400" i="1" dirty="0" smtClean="0">
                <a:latin typeface="Gill Sans"/>
                <a:cs typeface="Gill Sans"/>
              </a:rPr>
              <a:t>“If it’s detailed enough for somebody to understand the science of algorithms to really use critically, maybe 1 percent of the readership would be able to use it.”</a:t>
            </a:r>
          </a:p>
        </p:txBody>
      </p:sp>
    </p:spTree>
    <p:extLst>
      <p:ext uri="{BB962C8B-B14F-4D97-AF65-F5344CB8AC3E}">
        <p14:creationId xmlns:p14="http://schemas.microsoft.com/office/powerpoint/2010/main" val="20997935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68575"/>
            <a:ext cx="7772400" cy="1470025"/>
          </a:xfrm>
        </p:spPr>
        <p:txBody>
          <a:bodyPr/>
          <a:lstStyle/>
          <a:p>
            <a:r>
              <a:rPr lang="en-US" dirty="0" smtClean="0">
                <a:solidFill>
                  <a:schemeClr val="tx1"/>
                </a:solidFill>
              </a:rPr>
              <a:t>Break</a:t>
            </a:r>
            <a:endParaRPr lang="en-US" dirty="0">
              <a:solidFill>
                <a:schemeClr val="tx1"/>
              </a:solidFill>
            </a:endParaRPr>
          </a:p>
        </p:txBody>
      </p:sp>
    </p:spTree>
    <p:extLst>
      <p:ext uri="{BB962C8B-B14F-4D97-AF65-F5344CB8AC3E}">
        <p14:creationId xmlns:p14="http://schemas.microsoft.com/office/powerpoint/2010/main" val="1156767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Algorithmic Accountability Brainstorm</a:t>
            </a:r>
            <a:endParaRPr lang="en-US" sz="3200" dirty="0"/>
          </a:p>
        </p:txBody>
      </p:sp>
      <p:sp>
        <p:nvSpPr>
          <p:cNvPr id="3" name="Content Placeholder 2"/>
          <p:cNvSpPr>
            <a:spLocks noGrp="1"/>
          </p:cNvSpPr>
          <p:nvPr>
            <p:ph idx="1"/>
          </p:nvPr>
        </p:nvSpPr>
        <p:spPr>
          <a:xfrm>
            <a:off x="457200" y="1346200"/>
            <a:ext cx="8458200" cy="4749800"/>
          </a:xfrm>
        </p:spPr>
        <p:txBody>
          <a:bodyPr/>
          <a:lstStyle/>
          <a:p>
            <a:pPr lvl="1"/>
            <a:r>
              <a:rPr lang="en-US" dirty="0" smtClean="0"/>
              <a:t>Complete the sentence on an index card:</a:t>
            </a:r>
          </a:p>
          <a:p>
            <a:endParaRPr lang="en-US" dirty="0"/>
          </a:p>
          <a:p>
            <a:r>
              <a:rPr lang="en-US" dirty="0" smtClean="0"/>
              <a:t>It would make headlines if an algorithm that is used to _____________ led to _______________.</a:t>
            </a:r>
          </a:p>
          <a:p>
            <a:endParaRPr lang="en-US" dirty="0"/>
          </a:p>
          <a:p>
            <a:pPr lvl="1"/>
            <a:endParaRPr lang="en-US" dirty="0" smtClean="0"/>
          </a:p>
          <a:p>
            <a:pPr lvl="1"/>
            <a:endParaRPr lang="en-US" dirty="0"/>
          </a:p>
          <a:p>
            <a:pPr lvl="1"/>
            <a:endParaRPr lang="en-US" dirty="0"/>
          </a:p>
          <a:p>
            <a:pPr lvl="1"/>
            <a:endParaRPr lang="en-US" dirty="0" smtClean="0"/>
          </a:p>
        </p:txBody>
      </p:sp>
      <p:sp>
        <p:nvSpPr>
          <p:cNvPr id="4" name="TextBox 3"/>
          <p:cNvSpPr txBox="1"/>
          <p:nvPr/>
        </p:nvSpPr>
        <p:spPr>
          <a:xfrm>
            <a:off x="346182" y="3925669"/>
            <a:ext cx="3274191" cy="1477328"/>
          </a:xfrm>
          <a:prstGeom prst="rect">
            <a:avLst/>
          </a:prstGeom>
          <a:noFill/>
        </p:spPr>
        <p:txBody>
          <a:bodyPr wrap="none" rtlCol="0">
            <a:spAutoFit/>
          </a:bodyPr>
          <a:lstStyle/>
          <a:p>
            <a:pPr algn="ctr"/>
            <a:r>
              <a:rPr lang="en-US" dirty="0" smtClean="0">
                <a:solidFill>
                  <a:schemeClr val="tx1">
                    <a:lumMod val="50000"/>
                    <a:lumOff val="50000"/>
                  </a:schemeClr>
                </a:solidFill>
                <a:latin typeface="Gill Sans"/>
                <a:cs typeface="Gill Sans"/>
              </a:rPr>
              <a:t>(a specific decision or action in </a:t>
            </a:r>
          </a:p>
          <a:p>
            <a:pPr algn="ctr"/>
            <a:r>
              <a:rPr lang="en-US" dirty="0" smtClean="0">
                <a:solidFill>
                  <a:schemeClr val="tx1">
                    <a:lumMod val="50000"/>
                    <a:lumOff val="50000"/>
                  </a:schemeClr>
                </a:solidFill>
                <a:latin typeface="Gill Sans"/>
                <a:cs typeface="Gill Sans"/>
              </a:rPr>
              <a:t>government or industry</a:t>
            </a:r>
            <a:endParaRPr lang="en-US" dirty="0">
              <a:solidFill>
                <a:schemeClr val="tx1">
                  <a:lumMod val="50000"/>
                  <a:lumOff val="50000"/>
                </a:schemeClr>
              </a:solidFill>
              <a:latin typeface="Gill Sans"/>
              <a:cs typeface="Gill Sans"/>
            </a:endParaRPr>
          </a:p>
          <a:p>
            <a:pPr algn="ctr"/>
            <a:r>
              <a:rPr lang="en-US" dirty="0" smtClean="0">
                <a:solidFill>
                  <a:schemeClr val="tx1">
                    <a:lumMod val="50000"/>
                    <a:lumOff val="50000"/>
                  </a:schemeClr>
                </a:solidFill>
                <a:latin typeface="Gill Sans"/>
                <a:cs typeface="Gill Sans"/>
              </a:rPr>
              <a:t>e.g. education, politics, media, </a:t>
            </a:r>
          </a:p>
          <a:p>
            <a:pPr algn="ctr"/>
            <a:r>
              <a:rPr lang="en-US" dirty="0">
                <a:solidFill>
                  <a:schemeClr val="tx1">
                    <a:lumMod val="50000"/>
                    <a:lumOff val="50000"/>
                  </a:schemeClr>
                </a:solidFill>
                <a:latin typeface="Gill Sans"/>
                <a:cs typeface="Gill Sans"/>
              </a:rPr>
              <a:t>m</a:t>
            </a:r>
            <a:r>
              <a:rPr lang="en-US" dirty="0" smtClean="0">
                <a:solidFill>
                  <a:schemeClr val="tx1">
                    <a:lumMod val="50000"/>
                    <a:lumOff val="50000"/>
                  </a:schemeClr>
                </a:solidFill>
                <a:latin typeface="Gill Sans"/>
                <a:cs typeface="Gill Sans"/>
              </a:rPr>
              <a:t>edicine, transportation, finance,</a:t>
            </a:r>
          </a:p>
          <a:p>
            <a:pPr algn="ctr"/>
            <a:r>
              <a:rPr lang="en-US" dirty="0" smtClean="0">
                <a:solidFill>
                  <a:schemeClr val="tx1">
                    <a:lumMod val="50000"/>
                    <a:lumOff val="50000"/>
                  </a:schemeClr>
                </a:solidFill>
                <a:latin typeface="Gill Sans"/>
                <a:cs typeface="Gill Sans"/>
              </a:rPr>
              <a:t>etc., etc.)</a:t>
            </a:r>
            <a:endParaRPr lang="en-US" dirty="0">
              <a:solidFill>
                <a:schemeClr val="tx1">
                  <a:lumMod val="50000"/>
                  <a:lumOff val="50000"/>
                </a:schemeClr>
              </a:solidFill>
              <a:latin typeface="Gill Sans"/>
              <a:cs typeface="Gill Sans"/>
            </a:endParaRPr>
          </a:p>
        </p:txBody>
      </p:sp>
      <p:sp>
        <p:nvSpPr>
          <p:cNvPr id="5" name="TextBox 4"/>
          <p:cNvSpPr txBox="1"/>
          <p:nvPr/>
        </p:nvSpPr>
        <p:spPr>
          <a:xfrm>
            <a:off x="4787513" y="3925669"/>
            <a:ext cx="3899287" cy="1200329"/>
          </a:xfrm>
          <a:prstGeom prst="rect">
            <a:avLst/>
          </a:prstGeom>
          <a:noFill/>
        </p:spPr>
        <p:txBody>
          <a:bodyPr wrap="none" rtlCol="0">
            <a:spAutoFit/>
          </a:bodyPr>
          <a:lstStyle/>
          <a:p>
            <a:pPr algn="ctr"/>
            <a:r>
              <a:rPr lang="en-US" dirty="0" smtClean="0">
                <a:solidFill>
                  <a:schemeClr val="tx1">
                    <a:lumMod val="50000"/>
                    <a:lumOff val="50000"/>
                  </a:schemeClr>
                </a:solidFill>
                <a:latin typeface="Gill Sans"/>
                <a:cs typeface="Gill Sans"/>
              </a:rPr>
              <a:t>(a consequence of public significance</a:t>
            </a:r>
          </a:p>
          <a:p>
            <a:pPr algn="ctr"/>
            <a:r>
              <a:rPr lang="en-US" dirty="0" smtClean="0">
                <a:solidFill>
                  <a:schemeClr val="tx1">
                    <a:lumMod val="50000"/>
                    <a:lumOff val="50000"/>
                  </a:schemeClr>
                </a:solidFill>
                <a:latin typeface="Gill Sans"/>
                <a:cs typeface="Gill Sans"/>
              </a:rPr>
              <a:t>e.g. discrimination, denied service</a:t>
            </a:r>
          </a:p>
          <a:p>
            <a:pPr algn="ctr"/>
            <a:r>
              <a:rPr lang="en-US" dirty="0">
                <a:solidFill>
                  <a:schemeClr val="tx1">
                    <a:lumMod val="50000"/>
                    <a:lumOff val="50000"/>
                  </a:schemeClr>
                </a:solidFill>
                <a:latin typeface="Gill Sans"/>
                <a:cs typeface="Gill Sans"/>
              </a:rPr>
              <a:t>c</a:t>
            </a:r>
            <a:r>
              <a:rPr lang="en-US" dirty="0" smtClean="0">
                <a:solidFill>
                  <a:schemeClr val="tx1">
                    <a:lumMod val="50000"/>
                    <a:lumOff val="50000"/>
                  </a:schemeClr>
                </a:solidFill>
                <a:latin typeface="Gill Sans"/>
                <a:cs typeface="Gill Sans"/>
              </a:rPr>
              <a:t>ensorship, break law or social</a:t>
            </a:r>
          </a:p>
          <a:p>
            <a:pPr algn="ctr"/>
            <a:r>
              <a:rPr lang="en-US" dirty="0">
                <a:solidFill>
                  <a:schemeClr val="tx1">
                    <a:lumMod val="50000"/>
                    <a:lumOff val="50000"/>
                  </a:schemeClr>
                </a:solidFill>
                <a:latin typeface="Gill Sans"/>
                <a:cs typeface="Gill Sans"/>
              </a:rPr>
              <a:t>n</a:t>
            </a:r>
            <a:r>
              <a:rPr lang="en-US" dirty="0" smtClean="0">
                <a:solidFill>
                  <a:schemeClr val="tx1">
                    <a:lumMod val="50000"/>
                    <a:lumOff val="50000"/>
                  </a:schemeClr>
                </a:solidFill>
                <a:latin typeface="Gill Sans"/>
                <a:cs typeface="Gill Sans"/>
              </a:rPr>
              <a:t>orm, false prediction, privacy violation)</a:t>
            </a:r>
            <a:endParaRPr lang="en-US" dirty="0">
              <a:solidFill>
                <a:schemeClr val="tx1">
                  <a:lumMod val="50000"/>
                  <a:lumOff val="50000"/>
                </a:schemeClr>
              </a:solidFill>
              <a:latin typeface="Gill Sans"/>
              <a:cs typeface="Gill Sans"/>
            </a:endParaRPr>
          </a:p>
        </p:txBody>
      </p:sp>
    </p:spTree>
    <p:extLst>
      <p:ext uri="{BB962C8B-B14F-4D97-AF65-F5344CB8AC3E}">
        <p14:creationId xmlns:p14="http://schemas.microsoft.com/office/powerpoint/2010/main" val="18061182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Algorithmic Accountability Brainstorm</a:t>
            </a:r>
            <a:endParaRPr lang="en-US" sz="3200" dirty="0"/>
          </a:p>
        </p:txBody>
      </p:sp>
      <p:sp>
        <p:nvSpPr>
          <p:cNvPr id="3" name="Content Placeholder 2"/>
          <p:cNvSpPr>
            <a:spLocks noGrp="1"/>
          </p:cNvSpPr>
          <p:nvPr>
            <p:ph idx="1"/>
          </p:nvPr>
        </p:nvSpPr>
        <p:spPr>
          <a:xfrm>
            <a:off x="457200" y="1346200"/>
            <a:ext cx="8458200" cy="4749800"/>
          </a:xfrm>
        </p:spPr>
        <p:txBody>
          <a:bodyPr>
            <a:normAutofit/>
          </a:bodyPr>
          <a:lstStyle/>
          <a:p>
            <a:pPr lvl="1"/>
            <a:r>
              <a:rPr lang="en-US" dirty="0" smtClean="0"/>
              <a:t>For example: </a:t>
            </a:r>
          </a:p>
          <a:p>
            <a:endParaRPr lang="en-US" dirty="0"/>
          </a:p>
          <a:p>
            <a:r>
              <a:rPr lang="en-US" dirty="0" smtClean="0"/>
              <a:t>It would make headlines if an algorithm that is used to </a:t>
            </a:r>
            <a:r>
              <a:rPr lang="en-US" i="1" dirty="0" smtClean="0">
                <a:solidFill>
                  <a:srgbClr val="1EA6FF"/>
                </a:solidFill>
              </a:rPr>
              <a:t>rank teachers</a:t>
            </a:r>
            <a:r>
              <a:rPr lang="en-US" dirty="0" smtClean="0"/>
              <a:t> led to a </a:t>
            </a:r>
            <a:r>
              <a:rPr lang="en-US" i="1" dirty="0" smtClean="0">
                <a:solidFill>
                  <a:srgbClr val="1EA6FF"/>
                </a:solidFill>
              </a:rPr>
              <a:t>teacher getting fired</a:t>
            </a:r>
            <a:r>
              <a:rPr lang="en-US" dirty="0" smtClean="0"/>
              <a:t>.</a:t>
            </a:r>
          </a:p>
          <a:p>
            <a:endParaRPr lang="en-US" dirty="0"/>
          </a:p>
          <a:p>
            <a:pPr lvl="1"/>
            <a:endParaRPr lang="en-US" dirty="0" smtClean="0"/>
          </a:p>
          <a:p>
            <a:pPr lvl="1"/>
            <a:endParaRPr lang="en-US" dirty="0"/>
          </a:p>
          <a:p>
            <a:pPr lvl="1"/>
            <a:endParaRPr lang="en-US" dirty="0" smtClean="0"/>
          </a:p>
        </p:txBody>
      </p:sp>
    </p:spTree>
    <p:extLst>
      <p:ext uri="{BB962C8B-B14F-4D97-AF65-F5344CB8AC3E}">
        <p14:creationId xmlns:p14="http://schemas.microsoft.com/office/powerpoint/2010/main" val="38519705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Algorithmic Accountability Brainstorm</a:t>
            </a:r>
            <a:endParaRPr lang="en-US" sz="3200" dirty="0"/>
          </a:p>
        </p:txBody>
      </p:sp>
      <p:sp>
        <p:nvSpPr>
          <p:cNvPr id="3" name="Content Placeholder 2"/>
          <p:cNvSpPr>
            <a:spLocks noGrp="1"/>
          </p:cNvSpPr>
          <p:nvPr>
            <p:ph idx="1"/>
          </p:nvPr>
        </p:nvSpPr>
        <p:spPr>
          <a:xfrm>
            <a:off x="457200" y="1346200"/>
            <a:ext cx="8458200" cy="5207000"/>
          </a:xfrm>
        </p:spPr>
        <p:txBody>
          <a:bodyPr>
            <a:normAutofit/>
          </a:bodyPr>
          <a:lstStyle/>
          <a:p>
            <a:r>
              <a:rPr lang="en-US" dirty="0" smtClean="0"/>
              <a:t>Choose one index card &amp; answer:</a:t>
            </a:r>
          </a:p>
          <a:p>
            <a:pPr lvl="1"/>
            <a:endParaRPr lang="en-US" dirty="0" smtClean="0"/>
          </a:p>
          <a:p>
            <a:pPr lvl="1"/>
            <a:r>
              <a:rPr lang="en-US" dirty="0" smtClean="0"/>
              <a:t>0. Is an algorithm really being used? If so, how? </a:t>
            </a:r>
            <a:endParaRPr lang="en-US" dirty="0"/>
          </a:p>
          <a:p>
            <a:pPr lvl="1"/>
            <a:endParaRPr lang="en-US" dirty="0" smtClean="0"/>
          </a:p>
          <a:p>
            <a:pPr lvl="1"/>
            <a:r>
              <a:rPr lang="en-US" dirty="0" smtClean="0"/>
              <a:t>1. Why </a:t>
            </a:r>
            <a:r>
              <a:rPr lang="en-US" dirty="0"/>
              <a:t>would </a:t>
            </a:r>
            <a:r>
              <a:rPr lang="en-US" dirty="0" smtClean="0"/>
              <a:t>outcome matter</a:t>
            </a:r>
            <a:r>
              <a:rPr lang="en-US" dirty="0"/>
              <a:t>, and to whom? </a:t>
            </a:r>
            <a:r>
              <a:rPr lang="en-US" dirty="0" smtClean="0"/>
              <a:t>What are consequences and significance?</a:t>
            </a:r>
            <a:endParaRPr lang="en-US" dirty="0"/>
          </a:p>
          <a:p>
            <a:endParaRPr lang="en-US" dirty="0" smtClean="0"/>
          </a:p>
          <a:p>
            <a:pPr lvl="1"/>
            <a:r>
              <a:rPr lang="en-US" dirty="0" smtClean="0"/>
              <a:t>2. How would you investigate to see if that specific algorithm was actually leading to that outcome? What methodologies would you use to study it? Be specific and write out the analysis step by step. </a:t>
            </a:r>
          </a:p>
        </p:txBody>
      </p:sp>
    </p:spTree>
    <p:extLst>
      <p:ext uri="{BB962C8B-B14F-4D97-AF65-F5344CB8AC3E}">
        <p14:creationId xmlns:p14="http://schemas.microsoft.com/office/powerpoint/2010/main" val="13416886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41362"/>
          </a:xfrm>
        </p:spPr>
        <p:txBody>
          <a:bodyPr>
            <a:noAutofit/>
          </a:bodyPr>
          <a:lstStyle/>
          <a:p>
            <a:pPr algn="ctr"/>
            <a:endParaRPr lang="en-US" b="1" dirty="0">
              <a:solidFill>
                <a:schemeClr val="bg1">
                  <a:lumMod val="50000"/>
                </a:schemeClr>
              </a:solidFill>
              <a:latin typeface="Gill Sans MT"/>
              <a:cs typeface="Gill Sans MT"/>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776593" y="1295400"/>
            <a:ext cx="2957209" cy="1828800"/>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575298" y="3429000"/>
            <a:ext cx="3387103" cy="1905000"/>
          </a:xfrm>
          <a:prstGeom prst="rect">
            <a:avLst/>
          </a:prstGeom>
        </p:spPr>
      </p:pic>
      <p:grpSp>
        <p:nvGrpSpPr>
          <p:cNvPr id="14" name="Group 13"/>
          <p:cNvGrpSpPr/>
          <p:nvPr/>
        </p:nvGrpSpPr>
        <p:grpSpPr>
          <a:xfrm>
            <a:off x="5029201" y="3456262"/>
            <a:ext cx="3581401" cy="1752600"/>
            <a:chOff x="5029199" y="3456262"/>
            <a:chExt cx="3581401" cy="1752600"/>
          </a:xfrm>
        </p:grpSpPr>
        <p:pic>
          <p:nvPicPr>
            <p:cNvPr id="6" name="Picture 5"/>
            <p:cNvPicPr>
              <a:picLocks noChangeAspect="1"/>
            </p:cNvPicPr>
            <p:nvPr/>
          </p:nvPicPr>
          <p:blipFill>
            <a:blip r:embed="rId7">
              <a:duotone>
                <a:schemeClr val="bg2">
                  <a:shade val="45000"/>
                  <a:satMod val="135000"/>
                </a:schemeClr>
                <a:prstClr val="white"/>
              </a:duotone>
            </a:blip>
            <a:stretch>
              <a:fillRect/>
            </a:stretch>
          </p:blipFill>
          <p:spPr>
            <a:xfrm>
              <a:off x="5029199" y="3456262"/>
              <a:ext cx="1763053" cy="1752600"/>
            </a:xfrm>
            <a:prstGeom prst="rect">
              <a:avLst/>
            </a:prstGeom>
          </p:spPr>
        </p:pic>
        <p:pic>
          <p:nvPicPr>
            <p:cNvPr id="9" name="Picture 8"/>
            <p:cNvPicPr>
              <a:picLocks noChangeAspect="1"/>
            </p:cNvPicPr>
            <p:nvPr/>
          </p:nvPicPr>
          <p:blipFill>
            <a:blip r:embed="rId8">
              <a:duotone>
                <a:schemeClr val="bg2">
                  <a:shade val="45000"/>
                  <a:satMod val="135000"/>
                </a:schemeClr>
                <a:prstClr val="white"/>
              </a:duotone>
            </a:blip>
            <a:stretch>
              <a:fillRect/>
            </a:stretch>
          </p:blipFill>
          <p:spPr>
            <a:xfrm>
              <a:off x="6934200" y="3479363"/>
              <a:ext cx="1676400" cy="1729499"/>
            </a:xfrm>
            <a:prstGeom prst="rect">
              <a:avLst/>
            </a:prstGeom>
          </p:spPr>
        </p:pic>
      </p:grpSp>
      <p:sp>
        <p:nvSpPr>
          <p:cNvPr id="13" name="Rectangle 12"/>
          <p:cNvSpPr/>
          <p:nvPr/>
        </p:nvSpPr>
        <p:spPr>
          <a:xfrm>
            <a:off x="1066801" y="5872045"/>
            <a:ext cx="7125043" cy="523220"/>
          </a:xfrm>
          <a:prstGeom prst="rect">
            <a:avLst/>
          </a:prstGeom>
        </p:spPr>
        <p:txBody>
          <a:bodyPr wrap="none">
            <a:spAutoFit/>
          </a:bodyPr>
          <a:lstStyle/>
          <a:p>
            <a:r>
              <a:rPr lang="en-US" sz="2800" b="1" dirty="0" smtClean="0">
                <a:solidFill>
                  <a:srgbClr val="FF00AE"/>
                </a:solidFill>
                <a:latin typeface="Gill Sans"/>
                <a:cs typeface="Gill Sans"/>
              </a:rPr>
              <a:t>Do surge prices even work? If so, how?</a:t>
            </a:r>
            <a:endParaRPr lang="en-US" sz="2800" b="1" dirty="0">
              <a:solidFill>
                <a:srgbClr val="FF00AE"/>
              </a:solidFill>
              <a:latin typeface="Gill Sans"/>
              <a:cs typeface="Gill Sans"/>
            </a:endParaRPr>
          </a:p>
        </p:txBody>
      </p:sp>
      <p:grpSp>
        <p:nvGrpSpPr>
          <p:cNvPr id="35" name="Group 34"/>
          <p:cNvGrpSpPr/>
          <p:nvPr/>
        </p:nvGrpSpPr>
        <p:grpSpPr>
          <a:xfrm>
            <a:off x="5510184" y="1278640"/>
            <a:ext cx="2564136" cy="1745725"/>
            <a:chOff x="5510184" y="1278639"/>
            <a:chExt cx="2564136" cy="1745725"/>
          </a:xfrm>
        </p:grpSpPr>
        <p:pic>
          <p:nvPicPr>
            <p:cNvPr id="15" name="Picture 14"/>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5510184" y="1278639"/>
              <a:ext cx="2564136" cy="1745725"/>
            </a:xfrm>
            <a:prstGeom prst="rect">
              <a:avLst/>
            </a:prstGeom>
          </p:spPr>
        </p:pic>
        <p:cxnSp>
          <p:nvCxnSpPr>
            <p:cNvPr id="17" name="Straight Connector 16"/>
            <p:cNvCxnSpPr/>
            <p:nvPr/>
          </p:nvCxnSpPr>
          <p:spPr>
            <a:xfrm>
              <a:off x="5715000" y="1295400"/>
              <a:ext cx="0" cy="2286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248400" y="2743200"/>
              <a:ext cx="457200" cy="1524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715000" y="1524000"/>
              <a:ext cx="533400" cy="8382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248400" y="2362200"/>
              <a:ext cx="0" cy="38100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06565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Algorithmic Accountability Brainstorm</a:t>
            </a:r>
            <a:endParaRPr lang="en-US" sz="3200" dirty="0"/>
          </a:p>
        </p:txBody>
      </p:sp>
      <p:sp>
        <p:nvSpPr>
          <p:cNvPr id="3" name="Content Placeholder 2"/>
          <p:cNvSpPr>
            <a:spLocks noGrp="1"/>
          </p:cNvSpPr>
          <p:nvPr>
            <p:ph idx="1"/>
          </p:nvPr>
        </p:nvSpPr>
        <p:spPr>
          <a:xfrm>
            <a:off x="457200" y="1346200"/>
            <a:ext cx="8458200" cy="5207000"/>
          </a:xfrm>
        </p:spPr>
        <p:txBody>
          <a:bodyPr>
            <a:normAutofit/>
          </a:bodyPr>
          <a:lstStyle/>
          <a:p>
            <a:r>
              <a:rPr lang="en-US" dirty="0" smtClean="0"/>
              <a:t>Teams report back for discussion</a:t>
            </a:r>
          </a:p>
        </p:txBody>
      </p:sp>
    </p:spTree>
    <p:extLst>
      <p:ext uri="{BB962C8B-B14F-4D97-AF65-F5344CB8AC3E}">
        <p14:creationId xmlns:p14="http://schemas.microsoft.com/office/powerpoint/2010/main" val="340838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792141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753" y="1085194"/>
            <a:ext cx="9144000" cy="5696607"/>
            <a:chOff x="15753" y="685800"/>
            <a:chExt cx="9144000" cy="5696607"/>
          </a:xfrm>
        </p:grpSpPr>
        <p:pic>
          <p:nvPicPr>
            <p:cNvPr id="3" name="Picture 2"/>
            <p:cNvPicPr>
              <a:picLocks noChangeAspect="1"/>
            </p:cNvPicPr>
            <p:nvPr/>
          </p:nvPicPr>
          <p:blipFill>
            <a:blip r:embed="rId3"/>
            <a:stretch>
              <a:fillRect/>
            </a:stretch>
          </p:blipFill>
          <p:spPr>
            <a:xfrm>
              <a:off x="15753" y="685800"/>
              <a:ext cx="9144000" cy="5696607"/>
            </a:xfrm>
            <a:prstGeom prst="rect">
              <a:avLst/>
            </a:prstGeom>
          </p:spPr>
        </p:pic>
        <p:sp>
          <p:nvSpPr>
            <p:cNvPr id="4" name="Oval 3"/>
            <p:cNvSpPr/>
            <p:nvPr/>
          </p:nvSpPr>
          <p:spPr>
            <a:xfrm>
              <a:off x="4495800" y="3152975"/>
              <a:ext cx="228600" cy="228600"/>
            </a:xfrm>
            <a:prstGeom prst="ellips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grpSp>
      <p:pic>
        <p:nvPicPr>
          <p:cNvPr id="6" name="Picture 5" descr="dailyub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2" y="76201"/>
            <a:ext cx="8043903" cy="31907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04755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Readings</a:t>
            </a:r>
            <a:endParaRPr lang="en-US" dirty="0"/>
          </a:p>
        </p:txBody>
      </p:sp>
      <p:sp>
        <p:nvSpPr>
          <p:cNvPr id="3" name="Content Placeholder 2"/>
          <p:cNvSpPr>
            <a:spLocks noGrp="1"/>
          </p:cNvSpPr>
          <p:nvPr>
            <p:ph idx="1"/>
          </p:nvPr>
        </p:nvSpPr>
        <p:spPr>
          <a:xfrm>
            <a:off x="457200" y="1117600"/>
            <a:ext cx="8229600" cy="5511800"/>
          </a:xfrm>
        </p:spPr>
        <p:txBody>
          <a:bodyPr/>
          <a:lstStyle/>
          <a:p>
            <a:r>
              <a:rPr lang="en-US" dirty="0" smtClean="0"/>
              <a:t>How </a:t>
            </a:r>
            <a:r>
              <a:rPr lang="en-US" dirty="0" err="1" smtClean="0"/>
              <a:t>Uber</a:t>
            </a:r>
            <a:r>
              <a:rPr lang="en-US" dirty="0" smtClean="0"/>
              <a:t> Surge Pricing Really Works</a:t>
            </a:r>
          </a:p>
          <a:p>
            <a:pPr lvl="1"/>
            <a:r>
              <a:rPr lang="en-US" dirty="0" smtClean="0"/>
              <a:t>What is some of the evidence cited in the article for how the surge pricing algorithm works? </a:t>
            </a:r>
            <a:endParaRPr lang="en-US" dirty="0"/>
          </a:p>
          <a:p>
            <a:endParaRPr lang="en-US" dirty="0"/>
          </a:p>
        </p:txBody>
      </p:sp>
    </p:spTree>
    <p:extLst>
      <p:ext uri="{BB962C8B-B14F-4D97-AF65-F5344CB8AC3E}">
        <p14:creationId xmlns:p14="http://schemas.microsoft.com/office/powerpoint/2010/main" val="30335799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1362"/>
          </a:xfrm>
        </p:spPr>
        <p:txBody>
          <a:bodyPr>
            <a:normAutofit fontScale="90000"/>
          </a:bodyPr>
          <a:lstStyle/>
          <a:p>
            <a:r>
              <a:rPr lang="en-US" dirty="0" smtClean="0"/>
              <a:t>Prices and Wait Times</a:t>
            </a:r>
            <a:endParaRPr lang="en-US" dirty="0"/>
          </a:p>
        </p:txBody>
      </p:sp>
      <p:pic>
        <p:nvPicPr>
          <p:cNvPr id="3" name="Picture 2" descr="Lag Correl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6401"/>
            <a:ext cx="9144000" cy="3845213"/>
          </a:xfrm>
          <a:prstGeom prst="rect">
            <a:avLst/>
          </a:prstGeom>
        </p:spPr>
      </p:pic>
    </p:spTree>
    <p:extLst>
      <p:ext uri="{BB962C8B-B14F-4D97-AF65-F5344CB8AC3E}">
        <p14:creationId xmlns:p14="http://schemas.microsoft.com/office/powerpoint/2010/main" val="20248436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3" name="Picture 2" descr="Waiting Time Differen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5" y="428768"/>
            <a:ext cx="9144000" cy="6429232"/>
          </a:xfrm>
          <a:prstGeom prst="rect">
            <a:avLst/>
          </a:prstGeom>
        </p:spPr>
      </p:pic>
    </p:spTree>
    <p:extLst>
      <p:ext uri="{BB962C8B-B14F-4D97-AF65-F5344CB8AC3E}">
        <p14:creationId xmlns:p14="http://schemas.microsoft.com/office/powerpoint/2010/main" val="36382026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0638"/>
            <a:ext cx="9144000" cy="85566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algn="ctr"/>
            <a:endParaRPr lang="en-US" b="1" dirty="0">
              <a:solidFill>
                <a:schemeClr val="bg1">
                  <a:lumMod val="75000"/>
                </a:schemeClr>
              </a:solidFill>
            </a:endParaRPr>
          </a:p>
        </p:txBody>
      </p:sp>
      <p:sp>
        <p:nvSpPr>
          <p:cNvPr id="9" name="TextBox 8"/>
          <p:cNvSpPr txBox="1"/>
          <p:nvPr/>
        </p:nvSpPr>
        <p:spPr>
          <a:xfrm>
            <a:off x="5969673" y="2241565"/>
            <a:ext cx="2069797" cy="400110"/>
          </a:xfrm>
          <a:prstGeom prst="rect">
            <a:avLst/>
          </a:prstGeom>
          <a:noFill/>
        </p:spPr>
        <p:txBody>
          <a:bodyPr wrap="none" rtlCol="0">
            <a:spAutoFit/>
          </a:bodyPr>
          <a:lstStyle/>
          <a:p>
            <a:r>
              <a:rPr lang="en-US" sz="2000" dirty="0" smtClean="0">
                <a:solidFill>
                  <a:srgbClr val="FF00AE"/>
                </a:solidFill>
                <a:latin typeface="Gill Sans MT"/>
                <a:cs typeface="Gill Sans MT"/>
              </a:rPr>
              <a:t>Predictive Policing</a:t>
            </a:r>
            <a:endParaRPr lang="en-US" sz="2000" dirty="0">
              <a:solidFill>
                <a:srgbClr val="FF00AE"/>
              </a:solidFill>
              <a:latin typeface="Gill Sans MT"/>
              <a:cs typeface="Gill Sans MT"/>
            </a:endParaRPr>
          </a:p>
        </p:txBody>
      </p:sp>
      <p:sp>
        <p:nvSpPr>
          <p:cNvPr id="10" name="TextBox 9"/>
          <p:cNvSpPr txBox="1"/>
          <p:nvPr/>
        </p:nvSpPr>
        <p:spPr>
          <a:xfrm>
            <a:off x="951373" y="2613852"/>
            <a:ext cx="1723549" cy="400110"/>
          </a:xfrm>
          <a:prstGeom prst="rect">
            <a:avLst/>
          </a:prstGeom>
          <a:noFill/>
        </p:spPr>
        <p:txBody>
          <a:bodyPr wrap="none" rtlCol="0">
            <a:spAutoFit/>
          </a:bodyPr>
          <a:lstStyle/>
          <a:p>
            <a:r>
              <a:rPr lang="en-US" sz="2000" b="1" dirty="0" smtClean="0">
                <a:solidFill>
                  <a:srgbClr val="1EA6FF"/>
                </a:solidFill>
                <a:latin typeface="Gill Sans MT"/>
                <a:cs typeface="Gill Sans MT"/>
              </a:rPr>
              <a:t>Yelp Reviews</a:t>
            </a:r>
            <a:endParaRPr lang="en-US" sz="2000" b="1" dirty="0">
              <a:solidFill>
                <a:srgbClr val="1EA6FF"/>
              </a:solidFill>
              <a:latin typeface="Gill Sans MT"/>
              <a:cs typeface="Gill Sans MT"/>
            </a:endParaRPr>
          </a:p>
        </p:txBody>
      </p:sp>
      <p:sp>
        <p:nvSpPr>
          <p:cNvPr id="11" name="TextBox 10"/>
          <p:cNvSpPr txBox="1"/>
          <p:nvPr/>
        </p:nvSpPr>
        <p:spPr>
          <a:xfrm>
            <a:off x="2593757" y="1802888"/>
            <a:ext cx="2646878" cy="430887"/>
          </a:xfrm>
          <a:prstGeom prst="rect">
            <a:avLst/>
          </a:prstGeom>
          <a:noFill/>
        </p:spPr>
        <p:txBody>
          <a:bodyPr wrap="none" rtlCol="0">
            <a:spAutoFit/>
          </a:bodyPr>
          <a:lstStyle/>
          <a:p>
            <a:r>
              <a:rPr lang="en-US" sz="2200" b="1" dirty="0" smtClean="0">
                <a:solidFill>
                  <a:srgbClr val="FF00AE"/>
                </a:solidFill>
                <a:latin typeface="Gill Sans MT"/>
                <a:cs typeface="Gill Sans MT"/>
              </a:rPr>
              <a:t>Political Messaging</a:t>
            </a:r>
            <a:endParaRPr lang="en-US" sz="2200" b="1" dirty="0">
              <a:solidFill>
                <a:srgbClr val="FF00AE"/>
              </a:solidFill>
              <a:latin typeface="Gill Sans MT"/>
              <a:cs typeface="Gill Sans MT"/>
            </a:endParaRPr>
          </a:p>
        </p:txBody>
      </p:sp>
      <p:sp>
        <p:nvSpPr>
          <p:cNvPr id="12" name="TextBox 11"/>
          <p:cNvSpPr txBox="1"/>
          <p:nvPr/>
        </p:nvSpPr>
        <p:spPr>
          <a:xfrm>
            <a:off x="2240798" y="2272343"/>
            <a:ext cx="1618477" cy="400110"/>
          </a:xfrm>
          <a:prstGeom prst="rect">
            <a:avLst/>
          </a:prstGeom>
          <a:noFill/>
        </p:spPr>
        <p:txBody>
          <a:bodyPr wrap="none" rtlCol="0">
            <a:spAutoFit/>
          </a:bodyPr>
          <a:lstStyle/>
          <a:p>
            <a:r>
              <a:rPr lang="en-US" sz="2000" dirty="0" smtClean="0">
                <a:solidFill>
                  <a:srgbClr val="1EA6FF"/>
                </a:solidFill>
                <a:latin typeface="Gill Sans MT"/>
                <a:cs typeface="Gill Sans MT"/>
              </a:rPr>
              <a:t>Credit Scores</a:t>
            </a:r>
            <a:endParaRPr lang="en-US" sz="2000" dirty="0">
              <a:solidFill>
                <a:srgbClr val="1EA6FF"/>
              </a:solidFill>
              <a:latin typeface="Gill Sans MT"/>
              <a:cs typeface="Gill Sans MT"/>
            </a:endParaRPr>
          </a:p>
        </p:txBody>
      </p:sp>
      <p:sp>
        <p:nvSpPr>
          <p:cNvPr id="13" name="TextBox 12"/>
          <p:cNvSpPr txBox="1"/>
          <p:nvPr/>
        </p:nvSpPr>
        <p:spPr>
          <a:xfrm>
            <a:off x="3468245" y="1410349"/>
            <a:ext cx="1342385" cy="430887"/>
          </a:xfrm>
          <a:prstGeom prst="rect">
            <a:avLst/>
          </a:prstGeom>
          <a:noFill/>
        </p:spPr>
        <p:txBody>
          <a:bodyPr wrap="none" rtlCol="0">
            <a:spAutoFit/>
          </a:bodyPr>
          <a:lstStyle/>
          <a:p>
            <a:r>
              <a:rPr lang="en-US" sz="2200" dirty="0" smtClean="0">
                <a:solidFill>
                  <a:srgbClr val="FF00AE"/>
                </a:solidFill>
                <a:latin typeface="Gill Sans MT"/>
                <a:cs typeface="Gill Sans MT"/>
              </a:rPr>
              <a:t>IRS Audits</a:t>
            </a:r>
            <a:endParaRPr lang="en-US" sz="2200" dirty="0">
              <a:solidFill>
                <a:srgbClr val="FF00AE"/>
              </a:solidFill>
              <a:latin typeface="Gill Sans MT"/>
              <a:cs typeface="Gill Sans MT"/>
            </a:endParaRPr>
          </a:p>
        </p:txBody>
      </p:sp>
      <p:sp>
        <p:nvSpPr>
          <p:cNvPr id="14" name="TextBox 13"/>
          <p:cNvSpPr txBox="1"/>
          <p:nvPr/>
        </p:nvSpPr>
        <p:spPr>
          <a:xfrm>
            <a:off x="3917198" y="2253922"/>
            <a:ext cx="1957738" cy="400110"/>
          </a:xfrm>
          <a:prstGeom prst="rect">
            <a:avLst/>
          </a:prstGeom>
          <a:noFill/>
        </p:spPr>
        <p:txBody>
          <a:bodyPr wrap="none" rtlCol="0">
            <a:spAutoFit/>
          </a:bodyPr>
          <a:lstStyle/>
          <a:p>
            <a:r>
              <a:rPr lang="en-US" sz="2000" b="1" dirty="0" err="1" smtClean="0">
                <a:solidFill>
                  <a:srgbClr val="1EA6FF"/>
                </a:solidFill>
                <a:latin typeface="Gill Sans MT"/>
                <a:cs typeface="Gill Sans MT"/>
              </a:rPr>
              <a:t>AirBnb</a:t>
            </a:r>
            <a:r>
              <a:rPr lang="en-US" sz="2000" b="1" dirty="0" smtClean="0">
                <a:solidFill>
                  <a:srgbClr val="1EA6FF"/>
                </a:solidFill>
                <a:latin typeface="Gill Sans MT"/>
                <a:cs typeface="Gill Sans MT"/>
              </a:rPr>
              <a:t> Pricing</a:t>
            </a:r>
            <a:endParaRPr lang="en-US" sz="2000" b="1" dirty="0">
              <a:solidFill>
                <a:srgbClr val="1EA6FF"/>
              </a:solidFill>
              <a:latin typeface="Gill Sans MT"/>
              <a:cs typeface="Gill Sans MT"/>
            </a:endParaRPr>
          </a:p>
        </p:txBody>
      </p:sp>
      <p:sp>
        <p:nvSpPr>
          <p:cNvPr id="15" name="TextBox 14"/>
          <p:cNvSpPr txBox="1"/>
          <p:nvPr/>
        </p:nvSpPr>
        <p:spPr>
          <a:xfrm>
            <a:off x="5835361" y="3409737"/>
            <a:ext cx="2756985" cy="400110"/>
          </a:xfrm>
          <a:prstGeom prst="rect">
            <a:avLst/>
          </a:prstGeom>
          <a:noFill/>
        </p:spPr>
        <p:txBody>
          <a:bodyPr wrap="none" rtlCol="0">
            <a:spAutoFit/>
          </a:bodyPr>
          <a:lstStyle/>
          <a:p>
            <a:r>
              <a:rPr lang="en-US" sz="2000" b="1" dirty="0" smtClean="0">
                <a:solidFill>
                  <a:srgbClr val="1EA6FF"/>
                </a:solidFill>
                <a:latin typeface="Gill Sans MT"/>
                <a:cs typeface="Gill Sans MT"/>
              </a:rPr>
              <a:t>News Personalization</a:t>
            </a:r>
            <a:endParaRPr lang="en-US" sz="2000" b="1" dirty="0">
              <a:solidFill>
                <a:srgbClr val="1EA6FF"/>
              </a:solidFill>
              <a:latin typeface="Gill Sans MT"/>
              <a:cs typeface="Gill Sans MT"/>
            </a:endParaRPr>
          </a:p>
        </p:txBody>
      </p:sp>
      <p:sp>
        <p:nvSpPr>
          <p:cNvPr id="16" name="TextBox 15"/>
          <p:cNvSpPr txBox="1"/>
          <p:nvPr/>
        </p:nvSpPr>
        <p:spPr>
          <a:xfrm>
            <a:off x="6661439" y="3843561"/>
            <a:ext cx="1941557" cy="369332"/>
          </a:xfrm>
          <a:prstGeom prst="rect">
            <a:avLst/>
          </a:prstGeom>
          <a:noFill/>
        </p:spPr>
        <p:txBody>
          <a:bodyPr wrap="none" rtlCol="0">
            <a:spAutoFit/>
          </a:bodyPr>
          <a:lstStyle/>
          <a:p>
            <a:r>
              <a:rPr lang="en-US" dirty="0" smtClean="0">
                <a:solidFill>
                  <a:srgbClr val="1EA6FF"/>
                </a:solidFill>
                <a:latin typeface="Gill Sans MT"/>
                <a:cs typeface="Gill Sans MT"/>
              </a:rPr>
              <a:t>Romance &amp; Dating</a:t>
            </a:r>
            <a:endParaRPr lang="en-US" dirty="0">
              <a:solidFill>
                <a:srgbClr val="1EA6FF"/>
              </a:solidFill>
              <a:latin typeface="Gill Sans MT"/>
              <a:cs typeface="Gill Sans MT"/>
            </a:endParaRPr>
          </a:p>
        </p:txBody>
      </p:sp>
      <p:sp>
        <p:nvSpPr>
          <p:cNvPr id="17" name="TextBox 16"/>
          <p:cNvSpPr txBox="1"/>
          <p:nvPr/>
        </p:nvSpPr>
        <p:spPr>
          <a:xfrm>
            <a:off x="7014688" y="3040405"/>
            <a:ext cx="1364476" cy="400110"/>
          </a:xfrm>
          <a:prstGeom prst="rect">
            <a:avLst/>
          </a:prstGeom>
          <a:noFill/>
        </p:spPr>
        <p:txBody>
          <a:bodyPr wrap="none" rtlCol="0">
            <a:spAutoFit/>
          </a:bodyPr>
          <a:lstStyle/>
          <a:p>
            <a:r>
              <a:rPr lang="en-US" sz="2000" dirty="0" smtClean="0">
                <a:solidFill>
                  <a:srgbClr val="1EA6FF"/>
                </a:solidFill>
                <a:latin typeface="Gill Sans MT"/>
                <a:cs typeface="Gill Sans MT"/>
              </a:rPr>
              <a:t>Advertising</a:t>
            </a:r>
            <a:endParaRPr lang="en-US" sz="2000" dirty="0">
              <a:solidFill>
                <a:srgbClr val="1EA6FF"/>
              </a:solidFill>
              <a:latin typeface="Gill Sans MT"/>
              <a:cs typeface="Gill Sans MT"/>
            </a:endParaRPr>
          </a:p>
        </p:txBody>
      </p:sp>
      <p:sp>
        <p:nvSpPr>
          <p:cNvPr id="18" name="TextBox 17"/>
          <p:cNvSpPr txBox="1"/>
          <p:nvPr/>
        </p:nvSpPr>
        <p:spPr>
          <a:xfrm>
            <a:off x="3421212" y="3420480"/>
            <a:ext cx="2390398" cy="400110"/>
          </a:xfrm>
          <a:prstGeom prst="rect">
            <a:avLst/>
          </a:prstGeom>
          <a:noFill/>
        </p:spPr>
        <p:txBody>
          <a:bodyPr wrap="none" rtlCol="0">
            <a:spAutoFit/>
          </a:bodyPr>
          <a:lstStyle/>
          <a:p>
            <a:r>
              <a:rPr lang="en-US" sz="2000" dirty="0" smtClean="0">
                <a:solidFill>
                  <a:srgbClr val="FF00AE"/>
                </a:solidFill>
                <a:latin typeface="Gill Sans MT"/>
                <a:cs typeface="Gill Sans MT"/>
              </a:rPr>
              <a:t>Welfare Management</a:t>
            </a:r>
            <a:endParaRPr lang="en-US" sz="2000" dirty="0">
              <a:solidFill>
                <a:srgbClr val="FF00AE"/>
              </a:solidFill>
              <a:latin typeface="Gill Sans MT"/>
              <a:cs typeface="Gill Sans MT"/>
            </a:endParaRPr>
          </a:p>
        </p:txBody>
      </p:sp>
      <p:sp>
        <p:nvSpPr>
          <p:cNvPr id="19" name="TextBox 18"/>
          <p:cNvSpPr txBox="1"/>
          <p:nvPr/>
        </p:nvSpPr>
        <p:spPr>
          <a:xfrm>
            <a:off x="2676899" y="2673606"/>
            <a:ext cx="2364750" cy="369332"/>
          </a:xfrm>
          <a:prstGeom prst="rect">
            <a:avLst/>
          </a:prstGeom>
          <a:noFill/>
        </p:spPr>
        <p:txBody>
          <a:bodyPr wrap="none" rtlCol="0">
            <a:spAutoFit/>
          </a:bodyPr>
          <a:lstStyle/>
          <a:p>
            <a:r>
              <a:rPr lang="en-US" dirty="0" smtClean="0">
                <a:solidFill>
                  <a:srgbClr val="FF00AE"/>
                </a:solidFill>
                <a:latin typeface="Gill Sans MT"/>
                <a:cs typeface="Gill Sans MT"/>
              </a:rPr>
              <a:t>Copyright Infringement</a:t>
            </a:r>
            <a:endParaRPr lang="en-US" dirty="0">
              <a:solidFill>
                <a:srgbClr val="FF00AE"/>
              </a:solidFill>
              <a:latin typeface="Gill Sans MT"/>
              <a:cs typeface="Gill Sans MT"/>
            </a:endParaRPr>
          </a:p>
        </p:txBody>
      </p:sp>
      <p:sp>
        <p:nvSpPr>
          <p:cNvPr id="20" name="TextBox 19"/>
          <p:cNvSpPr txBox="1"/>
          <p:nvPr/>
        </p:nvSpPr>
        <p:spPr>
          <a:xfrm>
            <a:off x="5102141" y="2663565"/>
            <a:ext cx="1992853" cy="400110"/>
          </a:xfrm>
          <a:prstGeom prst="rect">
            <a:avLst/>
          </a:prstGeom>
          <a:noFill/>
        </p:spPr>
        <p:txBody>
          <a:bodyPr wrap="none" rtlCol="0">
            <a:spAutoFit/>
          </a:bodyPr>
          <a:lstStyle/>
          <a:p>
            <a:r>
              <a:rPr lang="en-US" sz="2000" dirty="0" smtClean="0">
                <a:solidFill>
                  <a:srgbClr val="FF00AE"/>
                </a:solidFill>
                <a:latin typeface="Gill Sans MT"/>
                <a:cs typeface="Gill Sans MT"/>
              </a:rPr>
              <a:t>Student Matching</a:t>
            </a:r>
            <a:endParaRPr lang="en-US" sz="2000" dirty="0">
              <a:solidFill>
                <a:srgbClr val="FF00AE"/>
              </a:solidFill>
              <a:latin typeface="Gill Sans MT"/>
              <a:cs typeface="Gill Sans MT"/>
            </a:endParaRPr>
          </a:p>
        </p:txBody>
      </p:sp>
      <p:sp>
        <p:nvSpPr>
          <p:cNvPr id="21" name="TextBox 20"/>
          <p:cNvSpPr txBox="1"/>
          <p:nvPr/>
        </p:nvSpPr>
        <p:spPr>
          <a:xfrm>
            <a:off x="5476250" y="3092336"/>
            <a:ext cx="1526943" cy="369332"/>
          </a:xfrm>
          <a:prstGeom prst="rect">
            <a:avLst/>
          </a:prstGeom>
          <a:noFill/>
        </p:spPr>
        <p:txBody>
          <a:bodyPr wrap="none" rtlCol="0">
            <a:spAutoFit/>
          </a:bodyPr>
          <a:lstStyle/>
          <a:p>
            <a:r>
              <a:rPr lang="en-US" dirty="0" smtClean="0">
                <a:solidFill>
                  <a:srgbClr val="1EA6FF"/>
                </a:solidFill>
                <a:latin typeface="Gill Sans MT"/>
                <a:cs typeface="Gill Sans MT"/>
              </a:rPr>
              <a:t>Twitter Trends</a:t>
            </a:r>
            <a:endParaRPr lang="en-US" dirty="0">
              <a:solidFill>
                <a:srgbClr val="1EA6FF"/>
              </a:solidFill>
              <a:latin typeface="Gill Sans MT"/>
              <a:cs typeface="Gill Sans MT"/>
            </a:endParaRPr>
          </a:p>
        </p:txBody>
      </p:sp>
      <p:sp>
        <p:nvSpPr>
          <p:cNvPr id="22" name="TextBox 21"/>
          <p:cNvSpPr txBox="1"/>
          <p:nvPr/>
        </p:nvSpPr>
        <p:spPr>
          <a:xfrm>
            <a:off x="445485" y="3378385"/>
            <a:ext cx="3022758" cy="430887"/>
          </a:xfrm>
          <a:prstGeom prst="rect">
            <a:avLst/>
          </a:prstGeom>
          <a:noFill/>
        </p:spPr>
        <p:txBody>
          <a:bodyPr wrap="none" rtlCol="0">
            <a:spAutoFit/>
          </a:bodyPr>
          <a:lstStyle/>
          <a:p>
            <a:r>
              <a:rPr lang="en-US" sz="2200" dirty="0" smtClean="0">
                <a:solidFill>
                  <a:srgbClr val="FF00AE"/>
                </a:solidFill>
                <a:latin typeface="Gill Sans MT"/>
                <a:cs typeface="Gill Sans MT"/>
              </a:rPr>
              <a:t>Government Censorship</a:t>
            </a:r>
            <a:endParaRPr lang="en-US" sz="2200" dirty="0">
              <a:solidFill>
                <a:srgbClr val="FF00AE"/>
              </a:solidFill>
              <a:latin typeface="Gill Sans MT"/>
              <a:cs typeface="Gill Sans MT"/>
            </a:endParaRPr>
          </a:p>
        </p:txBody>
      </p:sp>
      <p:sp>
        <p:nvSpPr>
          <p:cNvPr id="23" name="TextBox 22"/>
          <p:cNvSpPr txBox="1"/>
          <p:nvPr/>
        </p:nvSpPr>
        <p:spPr>
          <a:xfrm>
            <a:off x="3383798" y="3047716"/>
            <a:ext cx="1954732" cy="400110"/>
          </a:xfrm>
          <a:prstGeom prst="rect">
            <a:avLst/>
          </a:prstGeom>
          <a:noFill/>
        </p:spPr>
        <p:txBody>
          <a:bodyPr wrap="none" rtlCol="0">
            <a:spAutoFit/>
          </a:bodyPr>
          <a:lstStyle/>
          <a:p>
            <a:r>
              <a:rPr lang="en-US" sz="2000" dirty="0" smtClean="0">
                <a:solidFill>
                  <a:srgbClr val="1EA6FF"/>
                </a:solidFill>
                <a:latin typeface="Gill Sans MT"/>
                <a:cs typeface="Gill Sans MT"/>
              </a:rPr>
              <a:t>College Rankings</a:t>
            </a:r>
            <a:endParaRPr lang="en-US" sz="2000" dirty="0">
              <a:solidFill>
                <a:srgbClr val="1EA6FF"/>
              </a:solidFill>
              <a:latin typeface="Gill Sans MT"/>
              <a:cs typeface="Gill Sans MT"/>
            </a:endParaRPr>
          </a:p>
        </p:txBody>
      </p:sp>
      <p:sp>
        <p:nvSpPr>
          <p:cNvPr id="24" name="TextBox 23"/>
          <p:cNvSpPr txBox="1"/>
          <p:nvPr/>
        </p:nvSpPr>
        <p:spPr>
          <a:xfrm>
            <a:off x="2028523" y="4171347"/>
            <a:ext cx="2635883" cy="400110"/>
          </a:xfrm>
          <a:prstGeom prst="rect">
            <a:avLst/>
          </a:prstGeom>
          <a:noFill/>
        </p:spPr>
        <p:txBody>
          <a:bodyPr wrap="none" rtlCol="0">
            <a:spAutoFit/>
          </a:bodyPr>
          <a:lstStyle/>
          <a:p>
            <a:r>
              <a:rPr lang="en-US" sz="2000" b="1" dirty="0" smtClean="0">
                <a:solidFill>
                  <a:srgbClr val="FF00AE"/>
                </a:solidFill>
                <a:latin typeface="Gill Sans MT"/>
                <a:cs typeface="Gill Sans MT"/>
              </a:rPr>
              <a:t>Criminal Sentencing</a:t>
            </a:r>
            <a:endParaRPr lang="en-US" sz="2000" b="1" dirty="0">
              <a:solidFill>
                <a:srgbClr val="FF00AE"/>
              </a:solidFill>
              <a:latin typeface="Gill Sans MT"/>
              <a:cs typeface="Gill Sans MT"/>
            </a:endParaRPr>
          </a:p>
        </p:txBody>
      </p:sp>
      <p:sp>
        <p:nvSpPr>
          <p:cNvPr id="25" name="TextBox 24"/>
          <p:cNvSpPr txBox="1"/>
          <p:nvPr/>
        </p:nvSpPr>
        <p:spPr>
          <a:xfrm>
            <a:off x="4710590" y="4185563"/>
            <a:ext cx="3821203" cy="430887"/>
          </a:xfrm>
          <a:prstGeom prst="rect">
            <a:avLst/>
          </a:prstGeom>
          <a:noFill/>
        </p:spPr>
        <p:txBody>
          <a:bodyPr wrap="none" rtlCol="0">
            <a:spAutoFit/>
          </a:bodyPr>
          <a:lstStyle/>
          <a:p>
            <a:r>
              <a:rPr lang="en-US" sz="2200" dirty="0" smtClean="0">
                <a:solidFill>
                  <a:srgbClr val="1EA6FF"/>
                </a:solidFill>
                <a:latin typeface="Gill Sans MT"/>
                <a:cs typeface="Gill Sans MT"/>
              </a:rPr>
              <a:t>Search Rankings &amp; Completions</a:t>
            </a:r>
            <a:endParaRPr lang="en-US" sz="2200" dirty="0">
              <a:solidFill>
                <a:srgbClr val="1EA6FF"/>
              </a:solidFill>
              <a:latin typeface="Gill Sans MT"/>
              <a:cs typeface="Gill Sans MT"/>
            </a:endParaRPr>
          </a:p>
        </p:txBody>
      </p:sp>
      <p:sp>
        <p:nvSpPr>
          <p:cNvPr id="26" name="TextBox 25"/>
          <p:cNvSpPr txBox="1"/>
          <p:nvPr/>
        </p:nvSpPr>
        <p:spPr>
          <a:xfrm>
            <a:off x="4514513" y="3779235"/>
            <a:ext cx="2157086" cy="430887"/>
          </a:xfrm>
          <a:prstGeom prst="rect">
            <a:avLst/>
          </a:prstGeom>
          <a:noFill/>
        </p:spPr>
        <p:txBody>
          <a:bodyPr wrap="none" rtlCol="0">
            <a:spAutoFit/>
          </a:bodyPr>
          <a:lstStyle/>
          <a:p>
            <a:r>
              <a:rPr lang="en-US" sz="2200" dirty="0" smtClean="0">
                <a:solidFill>
                  <a:srgbClr val="FF00AE"/>
                </a:solidFill>
                <a:latin typeface="Gill Sans MT"/>
                <a:cs typeface="Gill Sans MT"/>
              </a:rPr>
              <a:t>Teacher Rankings</a:t>
            </a:r>
            <a:endParaRPr lang="en-US" sz="2200" dirty="0">
              <a:solidFill>
                <a:srgbClr val="FF00AE"/>
              </a:solidFill>
              <a:latin typeface="Gill Sans MT"/>
              <a:cs typeface="Gill Sans MT"/>
            </a:endParaRPr>
          </a:p>
        </p:txBody>
      </p:sp>
      <p:sp>
        <p:nvSpPr>
          <p:cNvPr id="27" name="TextBox 26"/>
          <p:cNvSpPr txBox="1"/>
          <p:nvPr/>
        </p:nvSpPr>
        <p:spPr>
          <a:xfrm>
            <a:off x="2843825" y="4598884"/>
            <a:ext cx="2146742" cy="369332"/>
          </a:xfrm>
          <a:prstGeom prst="rect">
            <a:avLst/>
          </a:prstGeom>
          <a:noFill/>
        </p:spPr>
        <p:txBody>
          <a:bodyPr wrap="none" rtlCol="0">
            <a:spAutoFit/>
          </a:bodyPr>
          <a:lstStyle/>
          <a:p>
            <a:r>
              <a:rPr lang="en-US" b="1" dirty="0" smtClean="0">
                <a:solidFill>
                  <a:srgbClr val="1EA6FF"/>
                </a:solidFill>
                <a:latin typeface="Gill Sans MT"/>
                <a:cs typeface="Gill Sans MT"/>
              </a:rPr>
              <a:t>Human Resources</a:t>
            </a:r>
            <a:endParaRPr lang="en-US" b="1" dirty="0">
              <a:solidFill>
                <a:srgbClr val="1EA6FF"/>
              </a:solidFill>
              <a:latin typeface="Gill Sans MT"/>
              <a:cs typeface="Gill Sans MT"/>
            </a:endParaRPr>
          </a:p>
        </p:txBody>
      </p:sp>
      <p:sp>
        <p:nvSpPr>
          <p:cNvPr id="29" name="TextBox 28"/>
          <p:cNvSpPr txBox="1"/>
          <p:nvPr/>
        </p:nvSpPr>
        <p:spPr>
          <a:xfrm>
            <a:off x="808439" y="3785452"/>
            <a:ext cx="3736920" cy="400110"/>
          </a:xfrm>
          <a:prstGeom prst="rect">
            <a:avLst/>
          </a:prstGeom>
          <a:noFill/>
        </p:spPr>
        <p:txBody>
          <a:bodyPr wrap="none" rtlCol="0">
            <a:spAutoFit/>
          </a:bodyPr>
          <a:lstStyle/>
          <a:p>
            <a:r>
              <a:rPr lang="en-US" sz="2000" dirty="0" smtClean="0">
                <a:solidFill>
                  <a:srgbClr val="1EA6FF"/>
                </a:solidFill>
                <a:latin typeface="Gill Sans MT"/>
                <a:cs typeface="Gill Sans MT"/>
              </a:rPr>
              <a:t>Automatically Generated Content</a:t>
            </a:r>
            <a:endParaRPr lang="en-US" sz="2000" dirty="0">
              <a:solidFill>
                <a:srgbClr val="1EA6FF"/>
              </a:solidFill>
              <a:latin typeface="Gill Sans MT"/>
              <a:cs typeface="Gill Sans MT"/>
            </a:endParaRPr>
          </a:p>
        </p:txBody>
      </p:sp>
      <p:sp>
        <p:nvSpPr>
          <p:cNvPr id="30" name="TextBox 29"/>
          <p:cNvSpPr txBox="1"/>
          <p:nvPr/>
        </p:nvSpPr>
        <p:spPr>
          <a:xfrm>
            <a:off x="5102140" y="4553710"/>
            <a:ext cx="1545590" cy="400110"/>
          </a:xfrm>
          <a:prstGeom prst="rect">
            <a:avLst/>
          </a:prstGeom>
          <a:noFill/>
        </p:spPr>
        <p:txBody>
          <a:bodyPr wrap="none" rtlCol="0">
            <a:spAutoFit/>
          </a:bodyPr>
          <a:lstStyle/>
          <a:p>
            <a:r>
              <a:rPr lang="en-US" sz="2000" dirty="0" smtClean="0">
                <a:solidFill>
                  <a:srgbClr val="FF00AE"/>
                </a:solidFill>
                <a:latin typeface="Gill Sans MT"/>
                <a:cs typeface="Gill Sans MT"/>
              </a:rPr>
              <a:t>News Layout</a:t>
            </a:r>
            <a:endParaRPr lang="en-US" sz="2000" dirty="0">
              <a:solidFill>
                <a:srgbClr val="FF00AE"/>
              </a:solidFill>
              <a:latin typeface="Gill Sans MT"/>
              <a:cs typeface="Gill Sans MT"/>
            </a:endParaRPr>
          </a:p>
        </p:txBody>
      </p:sp>
      <p:sp>
        <p:nvSpPr>
          <p:cNvPr id="31" name="TextBox 30"/>
          <p:cNvSpPr txBox="1"/>
          <p:nvPr/>
        </p:nvSpPr>
        <p:spPr>
          <a:xfrm>
            <a:off x="931191" y="3013962"/>
            <a:ext cx="2528807" cy="400110"/>
          </a:xfrm>
          <a:prstGeom prst="rect">
            <a:avLst/>
          </a:prstGeom>
          <a:noFill/>
        </p:spPr>
        <p:txBody>
          <a:bodyPr wrap="none" rtlCol="0">
            <a:spAutoFit/>
          </a:bodyPr>
          <a:lstStyle/>
          <a:p>
            <a:r>
              <a:rPr lang="en-US" sz="2000" dirty="0" smtClean="0">
                <a:solidFill>
                  <a:srgbClr val="1EA6FF"/>
                </a:solidFill>
                <a:latin typeface="Gill Sans MT"/>
                <a:cs typeface="Gill Sans MT"/>
              </a:rPr>
              <a:t>Comment Moderation</a:t>
            </a:r>
            <a:endParaRPr lang="en-US" sz="2000" dirty="0">
              <a:solidFill>
                <a:srgbClr val="1EA6FF"/>
              </a:solidFill>
              <a:latin typeface="Gill Sans MT"/>
              <a:cs typeface="Gill Sans MT"/>
            </a:endParaRPr>
          </a:p>
        </p:txBody>
      </p:sp>
      <p:sp>
        <p:nvSpPr>
          <p:cNvPr id="32" name="TextBox 31"/>
          <p:cNvSpPr txBox="1"/>
          <p:nvPr/>
        </p:nvSpPr>
        <p:spPr>
          <a:xfrm>
            <a:off x="7177694" y="2640295"/>
            <a:ext cx="1723549" cy="400110"/>
          </a:xfrm>
          <a:prstGeom prst="rect">
            <a:avLst/>
          </a:prstGeom>
          <a:noFill/>
        </p:spPr>
        <p:txBody>
          <a:bodyPr wrap="none" rtlCol="0">
            <a:spAutoFit/>
          </a:bodyPr>
          <a:lstStyle/>
          <a:p>
            <a:r>
              <a:rPr lang="en-US" sz="2000" dirty="0" smtClean="0">
                <a:solidFill>
                  <a:srgbClr val="1EA6FF"/>
                </a:solidFill>
                <a:latin typeface="Gill Sans MT"/>
                <a:cs typeface="Gill Sans MT"/>
              </a:rPr>
              <a:t>Net Neutrality</a:t>
            </a:r>
            <a:endParaRPr lang="en-US" sz="2000" dirty="0">
              <a:solidFill>
                <a:srgbClr val="1EA6FF"/>
              </a:solidFill>
              <a:latin typeface="Gill Sans MT"/>
              <a:cs typeface="Gill Sans MT"/>
            </a:endParaRPr>
          </a:p>
        </p:txBody>
      </p:sp>
      <p:sp>
        <p:nvSpPr>
          <p:cNvPr id="33" name="TextBox 32"/>
          <p:cNvSpPr txBox="1"/>
          <p:nvPr/>
        </p:nvSpPr>
        <p:spPr>
          <a:xfrm>
            <a:off x="3581402" y="4953820"/>
            <a:ext cx="2622483" cy="400110"/>
          </a:xfrm>
          <a:prstGeom prst="rect">
            <a:avLst/>
          </a:prstGeom>
          <a:noFill/>
        </p:spPr>
        <p:txBody>
          <a:bodyPr wrap="none" rtlCol="0">
            <a:spAutoFit/>
          </a:bodyPr>
          <a:lstStyle/>
          <a:p>
            <a:r>
              <a:rPr lang="en-US" sz="2000" dirty="0" smtClean="0">
                <a:solidFill>
                  <a:srgbClr val="1EA6FF"/>
                </a:solidFill>
                <a:latin typeface="Gill Sans MT"/>
                <a:cs typeface="Gill Sans MT"/>
              </a:rPr>
              <a:t>Recommender Systems</a:t>
            </a:r>
            <a:endParaRPr lang="en-US" sz="2000" dirty="0">
              <a:solidFill>
                <a:srgbClr val="1EA6FF"/>
              </a:solidFill>
              <a:latin typeface="Gill Sans MT"/>
              <a:cs typeface="Gill Sans MT"/>
            </a:endParaRPr>
          </a:p>
        </p:txBody>
      </p:sp>
      <p:sp>
        <p:nvSpPr>
          <p:cNvPr id="34" name="TextBox 33"/>
          <p:cNvSpPr txBox="1"/>
          <p:nvPr/>
        </p:nvSpPr>
        <p:spPr>
          <a:xfrm>
            <a:off x="5240637" y="1841455"/>
            <a:ext cx="1762021" cy="400110"/>
          </a:xfrm>
          <a:prstGeom prst="rect">
            <a:avLst/>
          </a:prstGeom>
          <a:noFill/>
        </p:spPr>
        <p:txBody>
          <a:bodyPr wrap="none" rtlCol="0">
            <a:spAutoFit/>
          </a:bodyPr>
          <a:lstStyle/>
          <a:p>
            <a:r>
              <a:rPr lang="en-US" sz="2000" dirty="0" smtClean="0">
                <a:solidFill>
                  <a:srgbClr val="FF00AE"/>
                </a:solidFill>
                <a:latin typeface="Gill Sans MT"/>
                <a:cs typeface="Gill Sans MT"/>
              </a:rPr>
              <a:t>Urban Planning</a:t>
            </a:r>
            <a:endParaRPr lang="en-US" sz="2000" dirty="0">
              <a:solidFill>
                <a:srgbClr val="FF00AE"/>
              </a:solidFill>
              <a:latin typeface="Gill Sans MT"/>
              <a:cs typeface="Gill Sans MT"/>
            </a:endParaRPr>
          </a:p>
        </p:txBody>
      </p:sp>
      <p:sp>
        <p:nvSpPr>
          <p:cNvPr id="35" name="TextBox 34"/>
          <p:cNvSpPr txBox="1"/>
          <p:nvPr/>
        </p:nvSpPr>
        <p:spPr>
          <a:xfrm>
            <a:off x="4810630" y="1472123"/>
            <a:ext cx="1722610" cy="369332"/>
          </a:xfrm>
          <a:prstGeom prst="rect">
            <a:avLst/>
          </a:prstGeom>
          <a:noFill/>
        </p:spPr>
        <p:txBody>
          <a:bodyPr wrap="none" rtlCol="0">
            <a:spAutoFit/>
          </a:bodyPr>
          <a:lstStyle/>
          <a:p>
            <a:r>
              <a:rPr lang="en-US" dirty="0" smtClean="0">
                <a:solidFill>
                  <a:srgbClr val="1EA6FF"/>
                </a:solidFill>
                <a:latin typeface="Gill Sans MT"/>
                <a:cs typeface="Gill Sans MT"/>
              </a:rPr>
              <a:t>Fraud Detection</a:t>
            </a:r>
            <a:endParaRPr lang="en-US" dirty="0">
              <a:solidFill>
                <a:srgbClr val="1EA6FF"/>
              </a:solidFill>
              <a:latin typeface="Gill Sans MT"/>
              <a:cs typeface="Gill Sans MT"/>
            </a:endParaRPr>
          </a:p>
        </p:txBody>
      </p:sp>
    </p:spTree>
    <p:extLst>
      <p:ext uri="{BB962C8B-B14F-4D97-AF65-F5344CB8AC3E}">
        <p14:creationId xmlns:p14="http://schemas.microsoft.com/office/powerpoint/2010/main" val="13348095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52342</TotalTime>
  <Words>3923</Words>
  <Application>Microsoft Macintosh PowerPoint</Application>
  <PresentationFormat>On-screen Show (4:3)</PresentationFormat>
  <Paragraphs>390</Paragraphs>
  <Slides>41</Slides>
  <Notes>39</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Readings</vt:lpstr>
      <vt:lpstr>Prices and Wait Times</vt:lpstr>
      <vt:lpstr>PowerPoint Presentation</vt:lpstr>
      <vt:lpstr>PowerPoint Presentation</vt:lpstr>
      <vt:lpstr>PowerPoint Presentation</vt:lpstr>
      <vt:lpstr>Algorithmic Accountability</vt:lpstr>
      <vt:lpstr>PowerPoint Presentation</vt:lpstr>
      <vt:lpstr>PowerPoint Presentation</vt:lpstr>
      <vt:lpstr>PowerPoint Presentation</vt:lpstr>
      <vt:lpstr>Facebook News Exposure</vt:lpstr>
      <vt:lpstr>Input-Output of an Algorithm</vt:lpstr>
      <vt:lpstr>WSJ Price Discrimination</vt:lpstr>
      <vt:lpstr>PowerPoint Presentation</vt:lpstr>
      <vt:lpstr>PowerPoint Presentation</vt:lpstr>
      <vt:lpstr>Readings</vt:lpstr>
      <vt:lpstr>Six Stories about Algorithms</vt:lpstr>
      <vt:lpstr>Auditing Challenges</vt:lpstr>
      <vt:lpstr>PowerPoint Presentation</vt:lpstr>
      <vt:lpstr>Experiment! </vt:lpstr>
      <vt:lpstr>Algorithmic  Transparency</vt:lpstr>
      <vt:lpstr>PowerPoint Presentation</vt:lpstr>
      <vt:lpstr>Algorithmic Transparency Workshop</vt:lpstr>
      <vt:lpstr>Towards a Transparency Standard</vt:lpstr>
      <vt:lpstr>Towards a Transparency Standard</vt:lpstr>
      <vt:lpstr>Towards a Transparency Standard</vt:lpstr>
      <vt:lpstr>Towards a Transparency Standard</vt:lpstr>
      <vt:lpstr>Towards a Transparency Standard</vt:lpstr>
      <vt:lpstr>Towards a Transparency Standard</vt:lpstr>
      <vt:lpstr>PowerPoint Presentation</vt:lpstr>
      <vt:lpstr>Transparency Challenges</vt:lpstr>
      <vt:lpstr>Break</vt:lpstr>
      <vt:lpstr>Algorithmic Accountability Brainstorm</vt:lpstr>
      <vt:lpstr>Algorithmic Accountability Brainstorm</vt:lpstr>
      <vt:lpstr>Algorithmic Accountability Brainstorm</vt:lpstr>
      <vt:lpstr>Algorithmic Accountability Brainstorm</vt:lpstr>
      <vt:lpstr>PowerPoint Presentation</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477</cp:revision>
  <cp:lastPrinted>2015-10-08T21:41:22Z</cp:lastPrinted>
  <dcterms:created xsi:type="dcterms:W3CDTF">2014-09-13T13:40:17Z</dcterms:created>
  <dcterms:modified xsi:type="dcterms:W3CDTF">2016-03-09T00:38:03Z</dcterms:modified>
</cp:coreProperties>
</file>